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  <p:embeddedFont>
      <p:font typeface="DM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.fntdata"/><Relationship Id="rId22" Type="http://schemas.openxmlformats.org/officeDocument/2006/relationships/font" Target="fonts/DMSans-boldItalic.fntdata"/><Relationship Id="rId21" Type="http://schemas.openxmlformats.org/officeDocument/2006/relationships/font" Target="fonts/DMSans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Inter-regular.fntdata"/><Relationship Id="rId14" Type="http://schemas.openxmlformats.org/officeDocument/2006/relationships/slide" Target="slides/slide9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19" Type="http://schemas.openxmlformats.org/officeDocument/2006/relationships/font" Target="fonts/DMSans-regular.fntdata"/><Relationship Id="rId18" Type="http://schemas.openxmlformats.org/officeDocument/2006/relationships/font" Target="fonts/Inter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f60e0485f_0_224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9f60e0485f_0_224:notes"/>
          <p:cNvSpPr/>
          <p:nvPr>
            <p:ph idx="2" type="sldImg"/>
          </p:nvPr>
        </p:nvSpPr>
        <p:spPr>
          <a:xfrm>
            <a:off x="457410" y="1097280"/>
            <a:ext cx="7315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e52e12c45_0_595:notes"/>
          <p:cNvSpPr txBox="1"/>
          <p:nvPr>
            <p:ph idx="1" type="body"/>
          </p:nvPr>
        </p:nvSpPr>
        <p:spPr>
          <a:xfrm>
            <a:off x="822223" y="6950433"/>
            <a:ext cx="6585300" cy="65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9e52e12c45_0_595:notes"/>
          <p:cNvSpPr/>
          <p:nvPr>
            <p:ph idx="2" type="sldImg"/>
          </p:nvPr>
        </p:nvSpPr>
        <p:spPr>
          <a:xfrm>
            <a:off x="492857" y="1096784"/>
            <a:ext cx="7243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f60e0485f_0_115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9f60e0485f_0_115:notes"/>
          <p:cNvSpPr/>
          <p:nvPr>
            <p:ph idx="2" type="sldImg"/>
          </p:nvPr>
        </p:nvSpPr>
        <p:spPr>
          <a:xfrm>
            <a:off x="457410" y="1097280"/>
            <a:ext cx="7315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f60e0485f_0_20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9f60e0485f_0_200:notes"/>
          <p:cNvSpPr/>
          <p:nvPr>
            <p:ph idx="2" type="sldImg"/>
          </p:nvPr>
        </p:nvSpPr>
        <p:spPr>
          <a:xfrm>
            <a:off x="457410" y="1097280"/>
            <a:ext cx="7315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9f60e0485f_0_212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9f60e0485f_0_212:notes"/>
          <p:cNvSpPr/>
          <p:nvPr>
            <p:ph idx="2" type="sldImg"/>
          </p:nvPr>
        </p:nvSpPr>
        <p:spPr>
          <a:xfrm>
            <a:off x="457410" y="1097280"/>
            <a:ext cx="7315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f60e0485f_0_9:notes"/>
          <p:cNvSpPr txBox="1"/>
          <p:nvPr>
            <p:ph idx="1" type="body"/>
          </p:nvPr>
        </p:nvSpPr>
        <p:spPr>
          <a:xfrm>
            <a:off x="822223" y="6950433"/>
            <a:ext cx="6585300" cy="65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9f60e0485f_0_9:notes"/>
          <p:cNvSpPr/>
          <p:nvPr>
            <p:ph idx="2" type="sldImg"/>
          </p:nvPr>
        </p:nvSpPr>
        <p:spPr>
          <a:xfrm>
            <a:off x="492857" y="1096784"/>
            <a:ext cx="7243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9e52e12c45_0_996:notes"/>
          <p:cNvSpPr txBox="1"/>
          <p:nvPr>
            <p:ph idx="1" type="body"/>
          </p:nvPr>
        </p:nvSpPr>
        <p:spPr>
          <a:xfrm>
            <a:off x="822223" y="6950433"/>
            <a:ext cx="6585300" cy="65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9e52e12c45_0_996:notes"/>
          <p:cNvSpPr/>
          <p:nvPr>
            <p:ph idx="2" type="sldImg"/>
          </p:nvPr>
        </p:nvSpPr>
        <p:spPr>
          <a:xfrm>
            <a:off x="492857" y="1096784"/>
            <a:ext cx="72438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498720" y="1769800"/>
            <a:ext cx="136329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98720" y="5043560"/>
            <a:ext cx="136329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7680960"/>
            <a:ext cx="14630400" cy="91500"/>
          </a:xfrm>
          <a:prstGeom prst="rect">
            <a:avLst/>
          </a:prstGeom>
          <a:solidFill>
            <a:srgbClr val="A5ACB0"/>
          </a:solidFill>
          <a:ln>
            <a:noFill/>
          </a:ln>
        </p:spPr>
        <p:txBody>
          <a:bodyPr anchorCtr="0" anchor="t" bIns="65300" lIns="130600" spcFirstLastPara="1" rIns="130600" wrap="square" tIns="653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rgbClr val="00AD67"/>
          </a:solidFill>
          <a:ln>
            <a:noFill/>
          </a:ln>
        </p:spPr>
        <p:txBody>
          <a:bodyPr anchorCtr="0" anchor="t" bIns="65300" lIns="130600" spcFirstLastPara="1" rIns="130600" wrap="square" tIns="653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609601" y="365760"/>
            <a:ext cx="108510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09600" y="1645920"/>
            <a:ext cx="13167300" cy="6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>
            <a:lvl1pPr indent="-330200" lvl="0" marL="457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/>
            </a:lvl1pPr>
            <a:lvl2pPr indent="-3302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2pPr>
            <a:lvl3pPr indent="-3302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■"/>
              <a:defRPr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13071995" y="7886700"/>
            <a:ext cx="7050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7680960"/>
            <a:ext cx="14630400" cy="91500"/>
          </a:xfrm>
          <a:prstGeom prst="rect">
            <a:avLst/>
          </a:prstGeom>
          <a:solidFill>
            <a:srgbClr val="A5ACB0"/>
          </a:solidFill>
          <a:ln>
            <a:noFill/>
          </a:ln>
        </p:spPr>
        <p:txBody>
          <a:bodyPr anchorCtr="0" anchor="t" bIns="48950" lIns="97875" spcFirstLastPara="1" rIns="97875" wrap="square" tIns="4895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/>
          <p:nvPr/>
        </p:nvSpPr>
        <p:spPr>
          <a:xfrm>
            <a:off x="0" y="7772400"/>
            <a:ext cx="14630400" cy="457200"/>
          </a:xfrm>
          <a:prstGeom prst="rect">
            <a:avLst/>
          </a:prstGeom>
          <a:solidFill>
            <a:srgbClr val="00AD67"/>
          </a:solidFill>
          <a:ln>
            <a:noFill/>
          </a:ln>
        </p:spPr>
        <p:txBody>
          <a:bodyPr anchorCtr="0" anchor="t" bIns="48950" lIns="97875" spcFirstLastPara="1" rIns="97875" wrap="square" tIns="4895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609601" y="365760"/>
            <a:ext cx="108510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609600" y="1645920"/>
            <a:ext cx="13167300" cy="60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>
            <a:lvl1pPr indent="-330200" lvl="0" marL="457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/>
            </a:lvl1pPr>
            <a:lvl2pPr indent="-3302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2pPr>
            <a:lvl3pPr indent="-3302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■"/>
              <a:defRPr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/>
        </p:nvSpPr>
        <p:spPr>
          <a:xfrm>
            <a:off x="13071995" y="7886701"/>
            <a:ext cx="705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614597" y="971550"/>
            <a:ext cx="57567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00"/>
              <a:buFont typeface="Arial"/>
              <a:buNone/>
              <a:defRPr sz="1300">
                <a:solidFill>
                  <a:srgbClr val="7F7F7F"/>
                </a:solidFill>
              </a:defRPr>
            </a:lvl1pPr>
            <a:lvl2pPr indent="-3302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2pPr>
            <a:lvl3pPr indent="-3302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■"/>
              <a:defRPr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  <a:defRPr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  <a:defRPr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ctrTitle"/>
          </p:nvPr>
        </p:nvSpPr>
        <p:spPr>
          <a:xfrm>
            <a:off x="1097280" y="2556510"/>
            <a:ext cx="124359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subTitle"/>
          </p:nvPr>
        </p:nvSpPr>
        <p:spPr>
          <a:xfrm>
            <a:off x="2194560" y="4663440"/>
            <a:ext cx="102414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lvl="0" algn="ctr">
              <a:spcBef>
                <a:spcPts val="900"/>
              </a:spcBef>
              <a:spcAft>
                <a:spcPts val="0"/>
              </a:spcAft>
              <a:buClr>
                <a:srgbClr val="888888"/>
              </a:buClr>
              <a:buSzPts val="47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4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731520" y="329566"/>
            <a:ext cx="13167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731520" y="1920240"/>
            <a:ext cx="13167300" cy="5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indent="-3937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1pPr>
            <a:lvl2pPr indent="-3937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1155701" y="5288280"/>
            <a:ext cx="124359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1" sz="5900" cap="none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1155701" y="3488056"/>
            <a:ext cx="124359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7025" lIns="134100" spcFirstLastPara="1" rIns="134100" wrap="square" tIns="67025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900"/>
              <a:buNone/>
              <a:defRPr sz="29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600"/>
              <a:buNone/>
              <a:defRPr sz="26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 sz="23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98720" y="3441360"/>
            <a:ext cx="13632900" cy="13470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731520" y="329566"/>
            <a:ext cx="13167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731520" y="1920240"/>
            <a:ext cx="6461700" cy="5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indent="-48895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Char char="•"/>
              <a:defRPr sz="4100"/>
            </a:lvl1pPr>
            <a:lvl2pPr indent="-450850" lvl="1" marL="9144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–"/>
              <a:defRPr sz="3500"/>
            </a:lvl2pPr>
            <a:lvl3pPr indent="-41275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 sz="2600"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9pPr>
          </a:lstStyle>
          <a:p/>
        </p:txBody>
      </p:sp>
      <p:sp>
        <p:nvSpPr>
          <p:cNvPr id="106" name="Google Shape;106;p22"/>
          <p:cNvSpPr txBox="1"/>
          <p:nvPr>
            <p:ph idx="2" type="body"/>
          </p:nvPr>
        </p:nvSpPr>
        <p:spPr>
          <a:xfrm>
            <a:off x="7437120" y="1920240"/>
            <a:ext cx="6461700" cy="5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indent="-48895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Char char="•"/>
              <a:defRPr sz="4100"/>
            </a:lvl1pPr>
            <a:lvl2pPr indent="-450850" lvl="1" marL="9144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–"/>
              <a:defRPr sz="3500"/>
            </a:lvl2pPr>
            <a:lvl3pPr indent="-41275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 sz="2600"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 sz="2600"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9pPr>
          </a:lstStyle>
          <a:p/>
        </p:txBody>
      </p:sp>
      <p:sp>
        <p:nvSpPr>
          <p:cNvPr id="107" name="Google Shape;107;p22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731520" y="329566"/>
            <a:ext cx="13167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731520" y="1842136"/>
            <a:ext cx="6464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7025" lIns="134100" spcFirstLastPara="1" rIns="134100" wrap="square" tIns="67025">
            <a:norm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b="1" sz="35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b="1" sz="2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9pPr>
          </a:lstStyle>
          <a:p/>
        </p:txBody>
      </p:sp>
      <p:sp>
        <p:nvSpPr>
          <p:cNvPr id="113" name="Google Shape;113;p23"/>
          <p:cNvSpPr txBox="1"/>
          <p:nvPr>
            <p:ph idx="2" type="body"/>
          </p:nvPr>
        </p:nvSpPr>
        <p:spPr>
          <a:xfrm>
            <a:off x="731520" y="2609850"/>
            <a:ext cx="6464100" cy="4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indent="-45085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  <a:defRPr sz="3500"/>
            </a:lvl1pPr>
            <a:lvl2pPr indent="-41275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–"/>
              <a:defRPr sz="2900"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3pPr>
            <a:lvl4pPr indent="-37465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  <a:defRPr sz="2300"/>
            </a:lvl4pPr>
            <a:lvl5pPr indent="-37465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»"/>
              <a:defRPr sz="2300"/>
            </a:lvl5pPr>
            <a:lvl6pPr indent="-37465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6pPr>
            <a:lvl7pPr indent="-37465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7pPr>
            <a:lvl8pPr indent="-37465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8pPr>
            <a:lvl9pPr indent="-37465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9pPr>
          </a:lstStyle>
          <a:p/>
        </p:txBody>
      </p:sp>
      <p:sp>
        <p:nvSpPr>
          <p:cNvPr id="114" name="Google Shape;114;p23"/>
          <p:cNvSpPr txBox="1"/>
          <p:nvPr>
            <p:ph idx="3" type="body"/>
          </p:nvPr>
        </p:nvSpPr>
        <p:spPr>
          <a:xfrm>
            <a:off x="7432040" y="1842136"/>
            <a:ext cx="6467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7025" lIns="134100" spcFirstLastPara="1" rIns="134100" wrap="square" tIns="67025">
            <a:normAutofit/>
          </a:bodyPr>
          <a:lstStyle>
            <a:lvl1pPr indent="-22860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b="1" sz="35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b="1" sz="2900"/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b="1" sz="26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/>
            </a:lvl9pPr>
          </a:lstStyle>
          <a:p/>
        </p:txBody>
      </p:sp>
      <p:sp>
        <p:nvSpPr>
          <p:cNvPr id="115" name="Google Shape;115;p23"/>
          <p:cNvSpPr txBox="1"/>
          <p:nvPr>
            <p:ph idx="4" type="body"/>
          </p:nvPr>
        </p:nvSpPr>
        <p:spPr>
          <a:xfrm>
            <a:off x="7432040" y="2609850"/>
            <a:ext cx="6467100" cy="4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indent="-450850" lvl="0" marL="4572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  <a:defRPr sz="3500"/>
            </a:lvl1pPr>
            <a:lvl2pPr indent="-41275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–"/>
              <a:defRPr sz="2900"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3pPr>
            <a:lvl4pPr indent="-37465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–"/>
              <a:defRPr sz="2300"/>
            </a:lvl4pPr>
            <a:lvl5pPr indent="-37465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»"/>
              <a:defRPr sz="2300"/>
            </a:lvl5pPr>
            <a:lvl6pPr indent="-37465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6pPr>
            <a:lvl7pPr indent="-37465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7pPr>
            <a:lvl8pPr indent="-37465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8pPr>
            <a:lvl9pPr indent="-37465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  <a:defRPr sz="2300"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731520" y="329566"/>
            <a:ext cx="13167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731520" y="327660"/>
            <a:ext cx="48135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67025" lIns="134100" spcFirstLastPara="1" rIns="134100" wrap="square" tIns="670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5720080" y="327660"/>
            <a:ext cx="8178600" cy="7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indent="-527050" lvl="0" marL="4572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700"/>
              <a:buChar char="•"/>
              <a:defRPr sz="4700"/>
            </a:lvl1pPr>
            <a:lvl2pPr indent="-488950" lvl="1" marL="9144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Char char="–"/>
              <a:defRPr sz="4100"/>
            </a:lvl2pPr>
            <a:lvl3pPr indent="-450850" lvl="2" marL="137160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  <a:defRPr sz="3500"/>
            </a:lvl3pPr>
            <a:lvl4pPr indent="-41275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–"/>
              <a:defRPr sz="2900"/>
            </a:lvl4pPr>
            <a:lvl5pPr indent="-41275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»"/>
              <a:defRPr sz="2900"/>
            </a:lvl5pPr>
            <a:lvl6pPr indent="-41275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6pPr>
            <a:lvl7pPr indent="-412750" lvl="6" marL="3200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7pPr>
            <a:lvl8pPr indent="-412750" lvl="7" marL="3657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8pPr>
            <a:lvl9pPr indent="-412750" lvl="8" marL="4114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  <a:defRPr sz="2900"/>
            </a:lvl9pPr>
          </a:lstStyle>
          <a:p/>
        </p:txBody>
      </p:sp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731520" y="1722120"/>
            <a:ext cx="4813500" cy="5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2867661" y="5760720"/>
            <a:ext cx="87783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67025" lIns="134100" spcFirstLastPara="1" rIns="134100" wrap="square" tIns="670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b="1" sz="29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3" name="Google Shape;133;p26"/>
          <p:cNvSpPr/>
          <p:nvPr>
            <p:ph idx="2" type="pic"/>
          </p:nvPr>
        </p:nvSpPr>
        <p:spPr>
          <a:xfrm>
            <a:off x="2867661" y="735330"/>
            <a:ext cx="8778300" cy="49377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2867661" y="6440806"/>
            <a:ext cx="87783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5pPr>
            <a:lvl6pPr indent="-2286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6pPr>
            <a:lvl7pPr indent="-2286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7pPr>
            <a:lvl8pPr indent="-2286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8pPr>
            <a:lvl9pPr indent="-2286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9pPr>
          </a:lstStyle>
          <a:p/>
        </p:txBody>
      </p:sp>
      <p:sp>
        <p:nvSpPr>
          <p:cNvPr id="135" name="Google Shape;135;p26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731520" y="329566"/>
            <a:ext cx="13167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 rot="5400000">
            <a:off x="4599630" y="-1947810"/>
            <a:ext cx="5431200" cy="13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indent="-3937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1pPr>
            <a:lvl2pPr indent="-3937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2" name="Google Shape;142;p27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 rot="5400000">
            <a:off x="8742030" y="2194516"/>
            <a:ext cx="7021800" cy="32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 rot="5400000">
            <a:off x="2036400" y="-975434"/>
            <a:ext cx="7021800" cy="9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indent="-3937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1pPr>
            <a:lvl2pPr indent="-3937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2pPr>
            <a:lvl3pPr indent="-3937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3pPr>
            <a:lvl4pPr indent="-3937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–"/>
              <a:defRPr/>
            </a:lvl4pPr>
            <a:lvl5pPr indent="-3937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  <a:defRPr/>
            </a:lvl5pPr>
            <a:lvl6pPr indent="-3937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6pPr>
            <a:lvl7pPr indent="-3937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7pPr>
            <a:lvl8pPr indent="-3937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8pPr>
            <a:lvl9pPr indent="-3937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9872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7731840" y="1843960"/>
            <a:ext cx="6399900" cy="54663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98720" y="888960"/>
            <a:ext cx="4492800" cy="12090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98720" y="2223360"/>
            <a:ext cx="4492800" cy="5087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84400" y="720240"/>
            <a:ext cx="101886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7903200" y="11585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498720" y="6768920"/>
            <a:ext cx="9598200" cy="968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98720" y="712040"/>
            <a:ext cx="136329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Char char="●"/>
              <a:defRPr sz="2900">
                <a:solidFill>
                  <a:schemeClr val="dk2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731520" y="329566"/>
            <a:ext cx="13167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Calibri"/>
              <a:buNone/>
              <a:defRPr b="0" i="0" sz="6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600"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731520" y="1920240"/>
            <a:ext cx="13167300" cy="5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normAutofit/>
          </a:bodyPr>
          <a:lstStyle>
            <a:lvl1pPr indent="-527050" lvl="0" marL="457200" marR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Arial"/>
              <a:buChar char="•"/>
              <a:defRPr b="0" i="0" sz="4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88950" lvl="1" marL="914400" marR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–"/>
              <a:defRPr b="0" i="0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50850" lvl="2" marL="1371600" marR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b="0" i="0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12750" lvl="3" marL="18288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–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12750" lvl="4" marL="22860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»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12750" lvl="5" marL="27432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2750" lvl="6" marL="32004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2750" lvl="7" marL="36576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2750" lvl="8" marL="4114800" marR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7315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4998720" y="7627620"/>
            <a:ext cx="4632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10485120" y="7627620"/>
            <a:ext cx="34137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025" lIns="134100" spcFirstLastPara="1" rIns="134100" wrap="square" tIns="670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7.png"/><Relationship Id="rId13" Type="http://schemas.openxmlformats.org/officeDocument/2006/relationships/image" Target="../media/image25.png"/><Relationship Id="rId12" Type="http://schemas.openxmlformats.org/officeDocument/2006/relationships/image" Target="../media/image18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8.png"/><Relationship Id="rId15" Type="http://schemas.openxmlformats.org/officeDocument/2006/relationships/image" Target="../media/image24.png"/><Relationship Id="rId1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22" Type="http://schemas.openxmlformats.org/officeDocument/2006/relationships/image" Target="../media/image40.png"/><Relationship Id="rId21" Type="http://schemas.openxmlformats.org/officeDocument/2006/relationships/image" Target="../media/image45.png"/><Relationship Id="rId24" Type="http://schemas.openxmlformats.org/officeDocument/2006/relationships/image" Target="../media/image35.png"/><Relationship Id="rId23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Relationship Id="rId25" Type="http://schemas.openxmlformats.org/officeDocument/2006/relationships/image" Target="../media/image37.png"/><Relationship Id="rId5" Type="http://schemas.openxmlformats.org/officeDocument/2006/relationships/image" Target="../media/image21.jpg"/><Relationship Id="rId6" Type="http://schemas.openxmlformats.org/officeDocument/2006/relationships/image" Target="../media/image12.png"/><Relationship Id="rId7" Type="http://schemas.openxmlformats.org/officeDocument/2006/relationships/image" Target="../media/image25.png"/><Relationship Id="rId8" Type="http://schemas.openxmlformats.org/officeDocument/2006/relationships/image" Target="../media/image31.png"/><Relationship Id="rId11" Type="http://schemas.openxmlformats.org/officeDocument/2006/relationships/image" Target="../media/image39.png"/><Relationship Id="rId10" Type="http://schemas.openxmlformats.org/officeDocument/2006/relationships/image" Target="../media/image30.png"/><Relationship Id="rId13" Type="http://schemas.openxmlformats.org/officeDocument/2006/relationships/image" Target="../media/image44.png"/><Relationship Id="rId12" Type="http://schemas.openxmlformats.org/officeDocument/2006/relationships/image" Target="../media/image26.png"/><Relationship Id="rId15" Type="http://schemas.openxmlformats.org/officeDocument/2006/relationships/image" Target="../media/image41.png"/><Relationship Id="rId14" Type="http://schemas.openxmlformats.org/officeDocument/2006/relationships/image" Target="../media/image33.png"/><Relationship Id="rId17" Type="http://schemas.openxmlformats.org/officeDocument/2006/relationships/image" Target="../media/image38.png"/><Relationship Id="rId16" Type="http://schemas.openxmlformats.org/officeDocument/2006/relationships/image" Target="../media/image32.png"/><Relationship Id="rId19" Type="http://schemas.openxmlformats.org/officeDocument/2006/relationships/image" Target="../media/image34.png"/><Relationship Id="rId1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5" name="Google Shape;1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9"/>
          <p:cNvSpPr/>
          <p:nvPr/>
        </p:nvSpPr>
        <p:spPr>
          <a:xfrm>
            <a:off x="793790" y="897136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360° Consulting Impact Assessment – Raj Kumar Rai</a:t>
            </a:r>
            <a:endParaRPr b="0" i="0" sz="4450" u="none" cap="none" strike="noStrike"/>
          </a:p>
        </p:txBody>
      </p:sp>
      <p:sp>
        <p:nvSpPr>
          <p:cNvPr id="157" name="Google Shape;157;p29"/>
          <p:cNvSpPr/>
          <p:nvPr/>
        </p:nvSpPr>
        <p:spPr>
          <a:xfrm>
            <a:off x="793790" y="3114199"/>
            <a:ext cx="7556421" cy="2267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550"/>
              <a:buFont typeface="DM Sans"/>
              <a:buNone/>
            </a:pPr>
            <a:r>
              <a:rPr b="0" i="0" lang="en-US" sz="35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Data &amp; AI Platform Leader driving Digital Finance Transformation through Databricks </a:t>
            </a:r>
            <a:r>
              <a:rPr lang="en-US" sz="3550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Unified Data &amp; AI</a:t>
            </a:r>
            <a:r>
              <a:rPr b="0" i="0" lang="en-US" sz="35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 Architecture</a:t>
            </a:r>
            <a:endParaRPr b="0" i="0" sz="3550" u="none" cap="none" strike="noStrike"/>
          </a:p>
        </p:txBody>
      </p:sp>
      <p:sp>
        <p:nvSpPr>
          <p:cNvPr id="158" name="Google Shape;158;p29"/>
          <p:cNvSpPr/>
          <p:nvPr/>
        </p:nvSpPr>
        <p:spPr>
          <a:xfrm>
            <a:off x="793790" y="607766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19+ years in Data Engineering, Cloud &amp; AI</a:t>
            </a:r>
            <a:endParaRPr b="0" i="0" sz="1750" u="none" cap="none" strike="noStrike"/>
          </a:p>
        </p:txBody>
      </p:sp>
      <p:sp>
        <p:nvSpPr>
          <p:cNvPr id="159" name="Google Shape;159;p29"/>
          <p:cNvSpPr/>
          <p:nvPr/>
        </p:nvSpPr>
        <p:spPr>
          <a:xfrm>
            <a:off x="793790" y="6608711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Expertise: Databricks, AWS, GCP, Azure, </a:t>
            </a:r>
            <a:r>
              <a:rPr lang="en-US" sz="1750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Spark , Python , Gen AI…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5" name="Google Shape;1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/>
          <p:nvPr/>
        </p:nvSpPr>
        <p:spPr>
          <a:xfrm>
            <a:off x="613886" y="482322"/>
            <a:ext cx="4843343" cy="548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3450"/>
              <a:buFont typeface="DM Sans"/>
              <a:buNone/>
            </a:pPr>
            <a:r>
              <a:rPr b="0" i="0" lang="en-US" sz="34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My Consulting Journey</a:t>
            </a:r>
            <a:endParaRPr b="0" i="0" sz="3450" u="none" cap="none" strike="noStrike"/>
          </a:p>
        </p:txBody>
      </p:sp>
      <p:pic>
        <p:nvPicPr>
          <p:cNvPr descr="preencoded.png" id="167" name="Google Shape;16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886" y="1293495"/>
            <a:ext cx="877014" cy="105251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0"/>
          <p:cNvSpPr/>
          <p:nvPr/>
        </p:nvSpPr>
        <p:spPr>
          <a:xfrm>
            <a:off x="1666280" y="1468874"/>
            <a:ext cx="2192774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DM Sans"/>
              <a:buNone/>
            </a:pPr>
            <a:r>
              <a:rPr lang="en-US" sz="1700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Senior Data </a:t>
            </a:r>
            <a:r>
              <a:rPr b="0" i="0" lang="en-US" sz="17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Engineer</a:t>
            </a:r>
            <a:endParaRPr b="0" i="0" sz="1700" u="none" cap="none" strike="noStrike"/>
          </a:p>
        </p:txBody>
      </p:sp>
      <p:pic>
        <p:nvPicPr>
          <p:cNvPr descr="preencoded.png" id="169" name="Google Shape;16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886" y="2346008"/>
            <a:ext cx="877014" cy="1052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0"/>
          <p:cNvSpPr/>
          <p:nvPr/>
        </p:nvSpPr>
        <p:spPr>
          <a:xfrm>
            <a:off x="1666280" y="2521387"/>
            <a:ext cx="2192774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Architect</a:t>
            </a:r>
            <a:endParaRPr b="0" i="0" sz="1700" u="none" cap="none" strike="noStrike"/>
          </a:p>
        </p:txBody>
      </p:sp>
      <p:pic>
        <p:nvPicPr>
          <p:cNvPr descr="preencoded.png" id="171" name="Google Shape;17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6" y="3398520"/>
            <a:ext cx="877014" cy="1052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/>
          <p:nvPr/>
        </p:nvSpPr>
        <p:spPr>
          <a:xfrm>
            <a:off x="1666280" y="3573899"/>
            <a:ext cx="2192774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DM Sans"/>
              <a:buNone/>
            </a:pPr>
            <a:r>
              <a:rPr lang="en-US" sz="1700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Data and AI </a:t>
            </a:r>
            <a:r>
              <a:rPr b="0" i="0" lang="en-US" sz="17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Leader</a:t>
            </a:r>
            <a:endParaRPr b="0" i="0" sz="1700" u="none" cap="none" strike="noStrike"/>
          </a:p>
        </p:txBody>
      </p:sp>
      <p:pic>
        <p:nvPicPr>
          <p:cNvPr descr="preencoded.png" id="173" name="Google Shape;173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3886" y="4451033"/>
            <a:ext cx="877014" cy="105251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/>
          <p:nvPr/>
        </p:nvSpPr>
        <p:spPr>
          <a:xfrm>
            <a:off x="1666280" y="4626412"/>
            <a:ext cx="2192774" cy="2740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464646"/>
                </a:solidFill>
                <a:latin typeface="DM Sans"/>
                <a:ea typeface="DM Sans"/>
                <a:cs typeface="DM Sans"/>
                <a:sym typeface="DM Sans"/>
              </a:rPr>
              <a:t>Strategic Advisor</a:t>
            </a:r>
            <a:endParaRPr b="0" i="0" sz="1700" u="none" cap="none" strike="noStrike"/>
          </a:p>
        </p:txBody>
      </p:sp>
      <p:sp>
        <p:nvSpPr>
          <p:cNvPr id="175" name="Google Shape;175;p30"/>
          <p:cNvSpPr/>
          <p:nvPr/>
        </p:nvSpPr>
        <p:spPr>
          <a:xfrm>
            <a:off x="613886" y="5876211"/>
            <a:ext cx="2631281" cy="3288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Industries</a:t>
            </a:r>
            <a:endParaRPr b="0" i="0" sz="2050" u="none" cap="none" strike="noStrike"/>
          </a:p>
        </p:txBody>
      </p:sp>
      <p:sp>
        <p:nvSpPr>
          <p:cNvPr id="176" name="Google Shape;176;p30"/>
          <p:cNvSpPr/>
          <p:nvPr/>
        </p:nvSpPr>
        <p:spPr>
          <a:xfrm>
            <a:off x="613886" y="6380440"/>
            <a:ext cx="374415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Finance</a:t>
            </a:r>
            <a:endParaRPr b="0" i="0" sz="1350" u="none" cap="none" strike="noStrike"/>
          </a:p>
        </p:txBody>
      </p:sp>
      <p:sp>
        <p:nvSpPr>
          <p:cNvPr id="177" name="Google Shape;177;p30"/>
          <p:cNvSpPr/>
          <p:nvPr/>
        </p:nvSpPr>
        <p:spPr>
          <a:xfrm>
            <a:off x="613886" y="6722269"/>
            <a:ext cx="374415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Healthcare</a:t>
            </a:r>
            <a:endParaRPr b="0" i="0" sz="1350" u="none" cap="none" strike="noStrike"/>
          </a:p>
        </p:txBody>
      </p:sp>
      <p:sp>
        <p:nvSpPr>
          <p:cNvPr id="178" name="Google Shape;178;p30"/>
          <p:cNvSpPr/>
          <p:nvPr/>
        </p:nvSpPr>
        <p:spPr>
          <a:xfrm>
            <a:off x="613886" y="7064097"/>
            <a:ext cx="374415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Fitness</a:t>
            </a:r>
            <a:endParaRPr b="0" i="0" sz="1350" u="none" cap="none" strike="noStrike"/>
          </a:p>
        </p:txBody>
      </p:sp>
      <p:sp>
        <p:nvSpPr>
          <p:cNvPr id="179" name="Google Shape;179;p30"/>
          <p:cNvSpPr/>
          <p:nvPr/>
        </p:nvSpPr>
        <p:spPr>
          <a:xfrm>
            <a:off x="613886" y="7405926"/>
            <a:ext cx="3744158" cy="280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0" i="0" lang="en-US" sz="1350" u="none" cap="none" strike="noStrike">
                <a:solidFill>
                  <a:srgbClr val="464646"/>
                </a:solidFill>
                <a:latin typeface="Inter"/>
                <a:ea typeface="Inter"/>
                <a:cs typeface="Inter"/>
                <a:sym typeface="Inter"/>
              </a:rPr>
              <a:t>E-commerce</a:t>
            </a:r>
            <a:endParaRPr b="0" i="0" sz="1350" u="none" cap="none" strike="noStrike"/>
          </a:p>
        </p:txBody>
      </p:sp>
      <p:sp>
        <p:nvSpPr>
          <p:cNvPr id="180" name="Google Shape;180;p30"/>
          <p:cNvSpPr/>
          <p:nvPr/>
        </p:nvSpPr>
        <p:spPr>
          <a:xfrm>
            <a:off x="5115875" y="1140086"/>
            <a:ext cx="26313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Core Strengths</a:t>
            </a:r>
            <a:endParaRPr b="0" i="0" sz="2050" u="none" cap="none" strike="noStrike"/>
          </a:p>
        </p:txBody>
      </p:sp>
      <p:sp>
        <p:nvSpPr>
          <p:cNvPr id="181" name="Google Shape;181;p30"/>
          <p:cNvSpPr/>
          <p:nvPr/>
        </p:nvSpPr>
        <p:spPr>
          <a:xfrm>
            <a:off x="4901025" y="1578575"/>
            <a:ext cx="3744300" cy="6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4325" lvl="0" marL="45720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1" lang="en-US" sz="1100">
                <a:solidFill>
                  <a:schemeClr val="dk1"/>
                </a:solidFill>
              </a:rPr>
              <a:t>Data Engineering Leader (19+ yrs)</a:t>
            </a:r>
            <a:r>
              <a:rPr lang="en-US" sz="1100">
                <a:solidFill>
                  <a:schemeClr val="dk1"/>
                </a:solidFill>
              </a:rPr>
              <a:t> driving large-scale data modernization and finance transformation programs.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1" lang="en-US" sz="1100">
                <a:solidFill>
                  <a:schemeClr val="dk1"/>
                </a:solidFill>
              </a:rPr>
              <a:t>Expert in Databricks Lakehouse, Delta Lake, Unity Catalog &amp; dbt</a:t>
            </a:r>
            <a:r>
              <a:rPr lang="en-US" sz="1100">
                <a:solidFill>
                  <a:schemeClr val="dk1"/>
                </a:solidFill>
              </a:rPr>
              <a:t>, delivering unified finance data platforms with governance and auditability.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1" lang="en-US" sz="1100">
                <a:solidFill>
                  <a:schemeClr val="dk1"/>
                </a:solidFill>
              </a:rPr>
              <a:t>Architect &amp; Implementer of Centralized AI + Analytics Platforms</a:t>
            </a:r>
            <a:r>
              <a:rPr lang="en-US" sz="1100">
                <a:solidFill>
                  <a:schemeClr val="dk1"/>
                </a:solidFill>
              </a:rPr>
              <a:t> — integrating Data, ML, and BI for CFO and business insights.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1" lang="en-US" sz="1100">
                <a:solidFill>
                  <a:schemeClr val="dk1"/>
                </a:solidFill>
              </a:rPr>
              <a:t>Hands-on Cloud Practitioner</a:t>
            </a:r>
            <a:r>
              <a:rPr lang="en-US" sz="1100">
                <a:solidFill>
                  <a:schemeClr val="dk1"/>
                </a:solidFill>
              </a:rPr>
              <a:t> across </a:t>
            </a:r>
            <a:r>
              <a:rPr b="1" lang="en-US" sz="1100">
                <a:solidFill>
                  <a:schemeClr val="dk1"/>
                </a:solidFill>
              </a:rPr>
              <a:t>AWS, Azure, and GCP</a:t>
            </a:r>
            <a:r>
              <a:rPr lang="en-US" sz="1100">
                <a:solidFill>
                  <a:schemeClr val="dk1"/>
                </a:solidFill>
              </a:rPr>
              <a:t>, optimizing cost, scalability, and reliability of data workloads.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1" lang="en-US" sz="1100">
                <a:solidFill>
                  <a:schemeClr val="dk1"/>
                </a:solidFill>
              </a:rPr>
              <a:t>Strategic Advisor to CFO / CIO functions</a:t>
            </a:r>
            <a:r>
              <a:rPr lang="en-US" sz="1100">
                <a:solidFill>
                  <a:schemeClr val="dk1"/>
                </a:solidFill>
              </a:rPr>
              <a:t>, translating financial KPIs into data-driven architectures and measurable ROI.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350"/>
              <a:buFont typeface="Inter"/>
              <a:buChar char="•"/>
            </a:pPr>
            <a:r>
              <a:rPr b="1" lang="en-US" sz="1100">
                <a:solidFill>
                  <a:schemeClr val="dk1"/>
                </a:solidFill>
              </a:rPr>
              <a:t>AI-Driven Innovator</a:t>
            </a:r>
            <a:r>
              <a:rPr lang="en-US" sz="1100">
                <a:solidFill>
                  <a:schemeClr val="dk1"/>
                </a:solidFill>
              </a:rPr>
              <a:t>, enabling Generative AI, RAG, and automation frameworks for data quality, lineage, and forecasting.</a:t>
            </a:r>
            <a:endParaRPr sz="11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62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6464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/>
        </p:nvSpPr>
        <p:spPr>
          <a:xfrm>
            <a:off x="731520" y="359123"/>
            <a:ext cx="13167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B37BB"/>
                </a:solidFill>
                <a:latin typeface="Calibri"/>
                <a:ea typeface="Calibri"/>
                <a:cs typeface="Calibri"/>
                <a:sym typeface="Calibri"/>
              </a:rPr>
              <a:t>Project 1 : </a:t>
            </a:r>
            <a:r>
              <a:rPr b="1" lang="en-US" sz="3000">
                <a:solidFill>
                  <a:srgbClr val="5B37BB"/>
                </a:solidFill>
                <a:latin typeface="Calibri"/>
                <a:ea typeface="Calibri"/>
                <a:cs typeface="Calibri"/>
                <a:sym typeface="Calibri"/>
              </a:rPr>
              <a:t>Major New York Health Insurance Provider : The Big Data Project</a:t>
            </a:r>
            <a:r>
              <a:rPr b="1" lang="en-US" sz="3000">
                <a:solidFill>
                  <a:srgbClr val="5B37B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000">
              <a:solidFill>
                <a:srgbClr val="5B37B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731525" y="1316725"/>
            <a:ext cx="13167300" cy="6390900"/>
          </a:xfrm>
          <a:prstGeom prst="rect">
            <a:avLst/>
          </a:prstGeom>
          <a:solidFill>
            <a:srgbClr val="FFFFFF"/>
          </a:solidFill>
          <a:ln cap="flat" cmpd="sng" w="13975">
            <a:solidFill>
              <a:srgbClr val="5B37BB"/>
            </a:solidFill>
            <a:prstDash val="solid"/>
            <a:round/>
            <a:headEnd len="sm" w="sm" type="none"/>
            <a:tailEnd len="sm" w="sm" type="none"/>
          </a:ln>
          <a:effectLst>
            <a:outerShdw blurRad="58667" rotWithShape="0" dir="5400000" dist="33733">
              <a:srgbClr val="000000">
                <a:alpha val="34900"/>
              </a:srgbClr>
            </a:outerShdw>
          </a:effectLst>
        </p:spPr>
        <p:txBody>
          <a:bodyPr anchorCtr="0" anchor="ctr" bIns="67025" lIns="134100" spcFirstLastPara="1" rIns="134100" wrap="square" tIns="67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741300" y="1338212"/>
            <a:ext cx="13157400" cy="458700"/>
          </a:xfrm>
          <a:prstGeom prst="rect">
            <a:avLst/>
          </a:prstGeom>
          <a:solidFill>
            <a:srgbClr val="5B37BB"/>
          </a:solidFill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Objectives</a:t>
            </a:r>
            <a:endParaRPr sz="2100"/>
          </a:p>
        </p:txBody>
      </p:sp>
      <p:sp>
        <p:nvSpPr>
          <p:cNvPr id="189" name="Google Shape;189;p31"/>
          <p:cNvSpPr txBox="1"/>
          <p:nvPr/>
        </p:nvSpPr>
        <p:spPr>
          <a:xfrm>
            <a:off x="877825" y="1975100"/>
            <a:ext cx="128310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2017 Big Data project was a combination of the Big Data project and Operationalize BI Reporting project for Finance Team</a:t>
            </a: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goals of the project were :</a:t>
            </a:r>
            <a:endParaRPr sz="2000">
              <a:solidFill>
                <a:schemeClr val="dk1"/>
              </a:solidFill>
            </a:endParaRPr>
          </a:p>
          <a:p>
            <a:pPr indent="-431800" lvl="1" marL="10668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Development of scalable infrastructure to support insight generation for finance data science team.</a:t>
            </a:r>
            <a:endParaRPr sz="2000">
              <a:solidFill>
                <a:schemeClr val="dk1"/>
              </a:solidFill>
            </a:endParaRPr>
          </a:p>
          <a:p>
            <a:pPr indent="-431800" lvl="1" marL="10668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Enable On-demand , Cloud Native , Modern Big Data Infra - Hadoop , Spark , R , H2O , Presto , Hbase , AWS EMR etc..</a:t>
            </a:r>
            <a:endParaRPr sz="2000">
              <a:solidFill>
                <a:schemeClr val="dk1"/>
              </a:solidFill>
            </a:endParaRPr>
          </a:p>
          <a:p>
            <a:pPr indent="-431800" lvl="1" marL="106680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95959"/>
              </a:buClr>
              <a:buSzPts val="2000"/>
              <a:buChar char="○"/>
            </a:pPr>
            <a:r>
              <a:rPr lang="en-US" sz="2000">
                <a:solidFill>
                  <a:schemeClr val="dk1"/>
                </a:solidFill>
              </a:rPr>
              <a:t>Migration from Legacy , In house , Non-Scalable , expensive - MATLAB</a:t>
            </a:r>
            <a:endParaRPr sz="2000">
              <a:solidFill>
                <a:schemeClr val="dk1"/>
              </a:solidFill>
            </a:endParaRPr>
          </a:p>
          <a:p>
            <a:pPr indent="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/>
          <p:nvPr/>
        </p:nvSpPr>
        <p:spPr>
          <a:xfrm>
            <a:off x="-35205" y="4417953"/>
            <a:ext cx="14732400" cy="1724700"/>
          </a:xfrm>
          <a:prstGeom prst="rect">
            <a:avLst/>
          </a:prstGeom>
          <a:solidFill>
            <a:srgbClr val="FBFFF7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-72048" y="2700626"/>
            <a:ext cx="14732400" cy="1724700"/>
          </a:xfrm>
          <a:prstGeom prst="rect">
            <a:avLst/>
          </a:prstGeom>
          <a:solidFill>
            <a:srgbClr val="EFFBF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2"/>
          <p:cNvSpPr/>
          <p:nvPr/>
        </p:nvSpPr>
        <p:spPr>
          <a:xfrm>
            <a:off x="-35205" y="1875708"/>
            <a:ext cx="14732400" cy="822000"/>
          </a:xfrm>
          <a:prstGeom prst="rect">
            <a:avLst/>
          </a:prstGeom>
          <a:solidFill>
            <a:srgbClr val="FFF9E5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-35205" y="1049700"/>
            <a:ext cx="14732400" cy="82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2"/>
          <p:cNvSpPr txBox="1"/>
          <p:nvPr>
            <p:ph type="title"/>
          </p:nvPr>
        </p:nvSpPr>
        <p:spPr>
          <a:xfrm>
            <a:off x="614182" y="365760"/>
            <a:ext cx="116586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Big Data Analytics High-level Solution Overview</a:t>
            </a:r>
            <a:endParaRPr/>
          </a:p>
        </p:txBody>
      </p:sp>
      <p:sp>
        <p:nvSpPr>
          <p:cNvPr id="199" name="Google Shape;199;p32"/>
          <p:cNvSpPr/>
          <p:nvPr/>
        </p:nvSpPr>
        <p:spPr>
          <a:xfrm>
            <a:off x="2198060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Internal Relational Data</a:t>
            </a:r>
            <a:endParaRPr sz="1300"/>
          </a:p>
        </p:txBody>
      </p:sp>
      <p:sp>
        <p:nvSpPr>
          <p:cNvPr id="200" name="Google Shape;200;p32"/>
          <p:cNvSpPr/>
          <p:nvPr/>
        </p:nvSpPr>
        <p:spPr>
          <a:xfrm>
            <a:off x="5487653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Departmental Data</a:t>
            </a:r>
            <a:endParaRPr sz="1300"/>
          </a:p>
        </p:txBody>
      </p:sp>
      <p:sp>
        <p:nvSpPr>
          <p:cNvPr id="201" name="Google Shape;201;p32"/>
          <p:cNvSpPr/>
          <p:nvPr/>
        </p:nvSpPr>
        <p:spPr>
          <a:xfrm>
            <a:off x="7132450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Electronic Medical Records</a:t>
            </a:r>
            <a:endParaRPr sz="1300"/>
          </a:p>
        </p:txBody>
      </p:sp>
      <p:sp>
        <p:nvSpPr>
          <p:cNvPr id="202" name="Google Shape;202;p32"/>
          <p:cNvSpPr txBox="1"/>
          <p:nvPr/>
        </p:nvSpPr>
        <p:spPr>
          <a:xfrm>
            <a:off x="-4391" y="1326457"/>
            <a:ext cx="16908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 sz="1300"/>
          </a:p>
        </p:txBody>
      </p:sp>
      <p:sp>
        <p:nvSpPr>
          <p:cNvPr id="203" name="Google Shape;203;p32"/>
          <p:cNvSpPr/>
          <p:nvPr/>
        </p:nvSpPr>
        <p:spPr>
          <a:xfrm>
            <a:off x="8777247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Web-Sourced Data</a:t>
            </a:r>
            <a:endParaRPr sz="1300"/>
          </a:p>
        </p:txBody>
      </p:sp>
      <p:sp>
        <p:nvSpPr>
          <p:cNvPr id="204" name="Google Shape;204;p32"/>
          <p:cNvSpPr/>
          <p:nvPr/>
        </p:nvSpPr>
        <p:spPr>
          <a:xfrm>
            <a:off x="10422044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Unstructured Data (Call notes, Dr. notes)</a:t>
            </a:r>
            <a:endParaRPr sz="1300"/>
          </a:p>
        </p:txBody>
      </p:sp>
      <p:sp>
        <p:nvSpPr>
          <p:cNvPr id="205" name="Google Shape;205;p32"/>
          <p:cNvSpPr/>
          <p:nvPr/>
        </p:nvSpPr>
        <p:spPr>
          <a:xfrm>
            <a:off x="12066841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 Data</a:t>
            </a:r>
            <a:endParaRPr sz="1300"/>
          </a:p>
        </p:txBody>
      </p:sp>
      <p:sp>
        <p:nvSpPr>
          <p:cNvPr id="206" name="Google Shape;206;p32"/>
          <p:cNvSpPr/>
          <p:nvPr/>
        </p:nvSpPr>
        <p:spPr>
          <a:xfrm>
            <a:off x="3842856" y="1186266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/ Public Data</a:t>
            </a:r>
            <a:endParaRPr sz="1300"/>
          </a:p>
        </p:txBody>
      </p:sp>
      <p:sp>
        <p:nvSpPr>
          <p:cNvPr id="207" name="Google Shape;207;p32"/>
          <p:cNvSpPr txBox="1"/>
          <p:nvPr/>
        </p:nvSpPr>
        <p:spPr>
          <a:xfrm>
            <a:off x="-18886" y="2112902"/>
            <a:ext cx="1758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Transport</a:t>
            </a:r>
            <a:endParaRPr sz="1300"/>
          </a:p>
        </p:txBody>
      </p:sp>
      <p:sp>
        <p:nvSpPr>
          <p:cNvPr id="208" name="Google Shape;208;p32"/>
          <p:cNvSpPr/>
          <p:nvPr/>
        </p:nvSpPr>
        <p:spPr>
          <a:xfrm>
            <a:off x="4270578" y="1976954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Informal, Adhoc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8788902" y="1933093"/>
            <a:ext cx="1480200" cy="548700"/>
          </a:xfrm>
          <a:prstGeom prst="roundRect">
            <a:avLst>
              <a:gd fmla="val 6942" name="adj"/>
            </a:avLst>
          </a:prstGeom>
          <a:solidFill>
            <a:srgbClr val="00B050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Formal, Automated Tools</a:t>
            </a:r>
            <a:endParaRPr sz="1300"/>
          </a:p>
        </p:txBody>
      </p:sp>
      <p:grpSp>
        <p:nvGrpSpPr>
          <p:cNvPr id="210" name="Google Shape;210;p32"/>
          <p:cNvGrpSpPr/>
          <p:nvPr/>
        </p:nvGrpSpPr>
        <p:grpSpPr>
          <a:xfrm>
            <a:off x="3888772" y="2926081"/>
            <a:ext cx="2243965" cy="1340640"/>
            <a:chOff x="4452470" y="3731109"/>
            <a:chExt cx="1871218" cy="1117200"/>
          </a:xfrm>
        </p:grpSpPr>
        <p:sp>
          <p:nvSpPr>
            <p:cNvPr id="211" name="Google Shape;211;p32"/>
            <p:cNvSpPr/>
            <p:nvPr/>
          </p:nvSpPr>
          <p:spPr>
            <a:xfrm>
              <a:off x="4452470" y="3731109"/>
              <a:ext cx="1831800" cy="11172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Team/Department Data Storage</a:t>
              </a:r>
              <a:endParaRPr sz="1300"/>
            </a:p>
          </p:txBody>
        </p:sp>
        <p:pic>
          <p:nvPicPr>
            <p:cNvPr id="212" name="Google Shape;21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68334" y="3977231"/>
              <a:ext cx="256663" cy="307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2"/>
            <p:cNvSpPr/>
            <p:nvPr/>
          </p:nvSpPr>
          <p:spPr>
            <a:xfrm>
              <a:off x="4572000" y="4090486"/>
              <a:ext cx="658200" cy="658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-18999" r="-18999" t="0"/>
              </a:stretch>
            </a:blipFill>
            <a:ln cap="flat" cmpd="sng" w="114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2"/>
            <p:cNvSpPr txBox="1"/>
            <p:nvPr/>
          </p:nvSpPr>
          <p:spPr>
            <a:xfrm>
              <a:off x="5216088" y="4364116"/>
              <a:ext cx="11076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100" lIns="82250" spcFirstLastPara="1" rIns="82250" wrap="square" tIns="41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“Data Pond”</a:t>
              </a:r>
              <a:endParaRPr sz="1300"/>
            </a:p>
          </p:txBody>
        </p:sp>
      </p:grpSp>
      <p:grpSp>
        <p:nvGrpSpPr>
          <p:cNvPr id="215" name="Google Shape;215;p32"/>
          <p:cNvGrpSpPr/>
          <p:nvPr/>
        </p:nvGrpSpPr>
        <p:grpSpPr>
          <a:xfrm>
            <a:off x="11554659" y="4846319"/>
            <a:ext cx="2247924" cy="1097281"/>
            <a:chOff x="10213976" y="3962400"/>
            <a:chExt cx="1874520" cy="914401"/>
          </a:xfrm>
        </p:grpSpPr>
        <p:sp>
          <p:nvSpPr>
            <p:cNvPr id="216" name="Google Shape;216;p32"/>
            <p:cNvSpPr/>
            <p:nvPr/>
          </p:nvSpPr>
          <p:spPr>
            <a:xfrm>
              <a:off x="10213976" y="3962401"/>
              <a:ext cx="1645800" cy="9144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Scalable, Clustered </a:t>
              </a:r>
              <a:r>
                <a:rPr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Analytics</a:t>
              </a: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Warehouse</a:t>
              </a:r>
              <a:endParaRPr sz="1300"/>
            </a:p>
          </p:txBody>
        </p:sp>
        <p:pic>
          <p:nvPicPr>
            <p:cNvPr id="217" name="Google Shape;217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931180" y="4478601"/>
              <a:ext cx="327632" cy="381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32"/>
            <p:cNvSpPr/>
            <p:nvPr/>
          </p:nvSpPr>
          <p:spPr>
            <a:xfrm>
              <a:off x="11859896" y="3962401"/>
              <a:ext cx="228600" cy="762000"/>
            </a:xfrm>
            <a:prstGeom prst="rect">
              <a:avLst/>
            </a:prstGeom>
            <a:gradFill>
              <a:gsLst>
                <a:gs pos="0">
                  <a:srgbClr val="FFDE7E"/>
                </a:gs>
                <a:gs pos="50000">
                  <a:srgbClr val="FFE9B1"/>
                </a:gs>
                <a:gs pos="100000">
                  <a:srgbClr val="FFF2D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2"/>
            <p:cNvSpPr txBox="1"/>
            <p:nvPr/>
          </p:nvSpPr>
          <p:spPr>
            <a:xfrm rot="5400000">
              <a:off x="11593175" y="4229100"/>
              <a:ext cx="762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825" lIns="109650" spcFirstLastPara="1" rIns="109650" wrap="square" tIns="54825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Unified</a:t>
              </a:r>
              <a:endParaRPr sz="1300"/>
            </a:p>
          </p:txBody>
        </p:sp>
      </p:grpSp>
      <p:grpSp>
        <p:nvGrpSpPr>
          <p:cNvPr id="220" name="Google Shape;220;p32"/>
          <p:cNvGrpSpPr/>
          <p:nvPr/>
        </p:nvGrpSpPr>
        <p:grpSpPr>
          <a:xfrm>
            <a:off x="1649812" y="4834890"/>
            <a:ext cx="2253631" cy="1108711"/>
            <a:chOff x="904920" y="3952875"/>
            <a:chExt cx="1879279" cy="923926"/>
          </a:xfrm>
        </p:grpSpPr>
        <p:sp>
          <p:nvSpPr>
            <p:cNvPr id="221" name="Google Shape;221;p32"/>
            <p:cNvSpPr/>
            <p:nvPr/>
          </p:nvSpPr>
          <p:spPr>
            <a:xfrm>
              <a:off x="904920" y="3952875"/>
              <a:ext cx="1645920" cy="923925"/>
            </a:xfrm>
            <a:custGeom>
              <a:rect b="b" l="l" r="r" t="t"/>
              <a:pathLst>
                <a:path extrusionOk="0" h="923925" w="1645920">
                  <a:moveTo>
                    <a:pt x="0" y="9525"/>
                  </a:moveTo>
                  <a:lnTo>
                    <a:pt x="438150" y="1"/>
                  </a:lnTo>
                  <a:lnTo>
                    <a:pt x="1190625" y="0"/>
                  </a:lnTo>
                  <a:lnTo>
                    <a:pt x="1645920" y="9525"/>
                  </a:lnTo>
                  <a:lnTo>
                    <a:pt x="1645920" y="923925"/>
                  </a:lnTo>
                  <a:lnTo>
                    <a:pt x="0" y="923925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Scalable, Clustered </a:t>
              </a:r>
              <a:r>
                <a:rPr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</a:t>
              </a: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Warehouse</a:t>
              </a:r>
              <a:endParaRPr sz="1300"/>
            </a:p>
          </p:txBody>
        </p:sp>
        <p:pic>
          <p:nvPicPr>
            <p:cNvPr id="222" name="Google Shape;22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09282" y="4495774"/>
              <a:ext cx="327632" cy="3810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2"/>
            <p:cNvSpPr/>
            <p:nvPr/>
          </p:nvSpPr>
          <p:spPr>
            <a:xfrm>
              <a:off x="2555599" y="3962401"/>
              <a:ext cx="228600" cy="762000"/>
            </a:xfrm>
            <a:prstGeom prst="rect">
              <a:avLst/>
            </a:prstGeom>
            <a:gradFill>
              <a:gsLst>
                <a:gs pos="0">
                  <a:srgbClr val="FFDE7E"/>
                </a:gs>
                <a:gs pos="50000">
                  <a:srgbClr val="FFE9B1"/>
                </a:gs>
                <a:gs pos="100000">
                  <a:srgbClr val="FFF2D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2"/>
            <p:cNvSpPr txBox="1"/>
            <p:nvPr/>
          </p:nvSpPr>
          <p:spPr>
            <a:xfrm rot="5400000">
              <a:off x="2288875" y="4229100"/>
              <a:ext cx="762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825" lIns="109650" spcFirstLastPara="1" rIns="109650" wrap="square" tIns="54825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Personal</a:t>
              </a:r>
              <a:endParaRPr sz="1300"/>
            </a:p>
          </p:txBody>
        </p:sp>
      </p:grpSp>
      <p:sp>
        <p:nvSpPr>
          <p:cNvPr id="225" name="Google Shape;225;p32"/>
          <p:cNvSpPr/>
          <p:nvPr/>
        </p:nvSpPr>
        <p:spPr>
          <a:xfrm rot="5400000">
            <a:off x="2958838" y="2830952"/>
            <a:ext cx="1474800" cy="384900"/>
          </a:xfrm>
          <a:prstGeom prst="bentUpArrow">
            <a:avLst>
              <a:gd fmla="val 25000" name="adj1"/>
              <a:gd fmla="val 50000" name="adj2"/>
              <a:gd fmla="val 50000" name="adj3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2"/>
          <p:cNvSpPr/>
          <p:nvPr/>
        </p:nvSpPr>
        <p:spPr>
          <a:xfrm flipH="1" rot="-5400000">
            <a:off x="5559103" y="2830952"/>
            <a:ext cx="1474800" cy="384900"/>
          </a:xfrm>
          <a:prstGeom prst="bentUpArrow">
            <a:avLst>
              <a:gd fmla="val 25000" name="adj1"/>
              <a:gd fmla="val 50000" name="adj2"/>
              <a:gd fmla="val 50000" name="adj3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2"/>
          <p:cNvSpPr/>
          <p:nvPr/>
        </p:nvSpPr>
        <p:spPr>
          <a:xfrm flipH="1" rot="-5400000">
            <a:off x="10094505" y="2830952"/>
            <a:ext cx="1474800" cy="384900"/>
          </a:xfrm>
          <a:prstGeom prst="bentUpArrow">
            <a:avLst>
              <a:gd fmla="val 25000" name="adj1"/>
              <a:gd fmla="val 50000" name="adj2"/>
              <a:gd fmla="val 50000" name="adj3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-37908" y="3357385"/>
            <a:ext cx="17586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Storage &amp; Metadata</a:t>
            </a:r>
            <a:endParaRPr sz="1300"/>
          </a:p>
        </p:txBody>
      </p:sp>
      <p:grpSp>
        <p:nvGrpSpPr>
          <p:cNvPr id="229" name="Google Shape;229;p32"/>
          <p:cNvGrpSpPr/>
          <p:nvPr/>
        </p:nvGrpSpPr>
        <p:grpSpPr>
          <a:xfrm>
            <a:off x="12094157" y="3137048"/>
            <a:ext cx="1973643" cy="1097280"/>
            <a:chOff x="7672980" y="5206593"/>
            <a:chExt cx="1645800" cy="914400"/>
          </a:xfrm>
        </p:grpSpPr>
        <p:sp>
          <p:nvSpPr>
            <p:cNvPr id="230" name="Google Shape;230;p32"/>
            <p:cNvSpPr/>
            <p:nvPr/>
          </p:nvSpPr>
          <p:spPr>
            <a:xfrm>
              <a:off x="7672980" y="5206593"/>
              <a:ext cx="1645800" cy="9144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Metadata Repository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1" name="Google Shape;231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21930" y="5616745"/>
              <a:ext cx="362954" cy="4347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358571" y="5663406"/>
              <a:ext cx="337395" cy="383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881700" y="5663406"/>
              <a:ext cx="316946" cy="3835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32"/>
          <p:cNvSpPr/>
          <p:nvPr/>
        </p:nvSpPr>
        <p:spPr>
          <a:xfrm>
            <a:off x="10984215" y="3585953"/>
            <a:ext cx="10017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endParaRPr sz="1300"/>
          </a:p>
        </p:txBody>
      </p:sp>
      <p:grpSp>
        <p:nvGrpSpPr>
          <p:cNvPr id="235" name="Google Shape;235;p32"/>
          <p:cNvGrpSpPr/>
          <p:nvPr/>
        </p:nvGrpSpPr>
        <p:grpSpPr>
          <a:xfrm>
            <a:off x="2175170" y="4259372"/>
            <a:ext cx="10366193" cy="586949"/>
            <a:chOff x="1809684" y="3549476"/>
            <a:chExt cx="8644257" cy="489124"/>
          </a:xfrm>
        </p:grpSpPr>
        <p:cxnSp>
          <p:nvCxnSpPr>
            <p:cNvPr id="236" name="Google Shape;236;p32"/>
            <p:cNvCxnSpPr>
              <a:stCxn id="237" idx="2"/>
              <a:endCxn id="216" idx="0"/>
            </p:cNvCxnSpPr>
            <p:nvPr/>
          </p:nvCxnSpPr>
          <p:spPr>
            <a:xfrm flipH="1" rot="-5400000">
              <a:off x="8941791" y="2526450"/>
              <a:ext cx="483000" cy="2541300"/>
            </a:xfrm>
            <a:prstGeom prst="bentConnector3">
              <a:avLst>
                <a:gd fmla="val -146559" name="adj1"/>
              </a:avLst>
            </a:prstGeom>
            <a:noFill/>
            <a:ln cap="flat" cmpd="sng" w="25700">
              <a:solidFill>
                <a:srgbClr val="0070C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38" name="Google Shape;238;p32"/>
            <p:cNvCxnSpPr>
              <a:stCxn id="237" idx="2"/>
              <a:endCxn id="239" idx="0"/>
            </p:cNvCxnSpPr>
            <p:nvPr/>
          </p:nvCxnSpPr>
          <p:spPr>
            <a:xfrm flipH="1" rot="-5400000">
              <a:off x="7936341" y="3531900"/>
              <a:ext cx="483000" cy="530400"/>
            </a:xfrm>
            <a:prstGeom prst="bentConnector3">
              <a:avLst>
                <a:gd fmla="val -146559" name="adj1"/>
              </a:avLst>
            </a:prstGeom>
            <a:noFill/>
            <a:ln cap="flat" cmpd="sng" w="25700">
              <a:solidFill>
                <a:srgbClr val="0070C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0" name="Google Shape;240;p32"/>
            <p:cNvCxnSpPr/>
            <p:nvPr/>
          </p:nvCxnSpPr>
          <p:spPr>
            <a:xfrm flipH="1">
              <a:off x="4607758" y="3549476"/>
              <a:ext cx="3301200" cy="483000"/>
            </a:xfrm>
            <a:prstGeom prst="bentConnector3">
              <a:avLst>
                <a:gd fmla="val -146240" name="adj1"/>
              </a:avLst>
            </a:prstGeom>
            <a:noFill/>
            <a:ln cap="flat" cmpd="sng" w="25700">
              <a:solidFill>
                <a:srgbClr val="0070C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1" name="Google Shape;241;p32"/>
            <p:cNvCxnSpPr>
              <a:endCxn id="221" idx="1"/>
            </p:cNvCxnSpPr>
            <p:nvPr/>
          </p:nvCxnSpPr>
          <p:spPr>
            <a:xfrm flipH="1">
              <a:off x="1809684" y="3790949"/>
              <a:ext cx="2944800" cy="238200"/>
            </a:xfrm>
            <a:prstGeom prst="bentConnector3">
              <a:avLst>
                <a:gd fmla="val 115528" name="adj1"/>
              </a:avLst>
            </a:prstGeom>
            <a:noFill/>
            <a:ln cap="flat" cmpd="sng" w="25700">
              <a:solidFill>
                <a:srgbClr val="0070C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42" name="Google Shape;242;p32"/>
          <p:cNvGrpSpPr/>
          <p:nvPr/>
        </p:nvGrpSpPr>
        <p:grpSpPr>
          <a:xfrm>
            <a:off x="3269050" y="4274621"/>
            <a:ext cx="1760084" cy="571529"/>
            <a:chOff x="5657176" y="4571973"/>
            <a:chExt cx="1467715" cy="935400"/>
          </a:xfrm>
        </p:grpSpPr>
        <p:cxnSp>
          <p:nvCxnSpPr>
            <p:cNvPr id="243" name="Google Shape;243;p32"/>
            <p:cNvCxnSpPr/>
            <p:nvPr/>
          </p:nvCxnSpPr>
          <p:spPr>
            <a:xfrm flipH="1">
              <a:off x="5657176" y="4571973"/>
              <a:ext cx="735000" cy="935400"/>
            </a:xfrm>
            <a:prstGeom prst="bentConnector3">
              <a:avLst>
                <a:gd fmla="val 45653" name="adj1"/>
              </a:avLst>
            </a:prstGeom>
            <a:noFill/>
            <a:ln cap="flat" cmpd="sng" w="257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44" name="Google Shape;244;p32"/>
            <p:cNvCxnSpPr/>
            <p:nvPr/>
          </p:nvCxnSpPr>
          <p:spPr>
            <a:xfrm>
              <a:off x="6389891" y="4571973"/>
              <a:ext cx="735000" cy="935400"/>
            </a:xfrm>
            <a:prstGeom prst="bentConnector3">
              <a:avLst>
                <a:gd fmla="val 45653" name="adj1"/>
              </a:avLst>
            </a:prstGeom>
            <a:noFill/>
            <a:ln cap="flat" cmpd="sng" w="257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45" name="Google Shape;245;p32"/>
          <p:cNvSpPr txBox="1"/>
          <p:nvPr/>
        </p:nvSpPr>
        <p:spPr>
          <a:xfrm>
            <a:off x="-72048" y="4864622"/>
            <a:ext cx="17586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Processing &amp; Analytics</a:t>
            </a:r>
            <a:endParaRPr sz="1300"/>
          </a:p>
        </p:txBody>
      </p:sp>
      <p:grpSp>
        <p:nvGrpSpPr>
          <p:cNvPr id="246" name="Google Shape;246;p32"/>
          <p:cNvGrpSpPr/>
          <p:nvPr/>
        </p:nvGrpSpPr>
        <p:grpSpPr>
          <a:xfrm>
            <a:off x="3850213" y="6310786"/>
            <a:ext cx="2368545" cy="1108710"/>
            <a:chOff x="2466807" y="5258988"/>
            <a:chExt cx="1975104" cy="923925"/>
          </a:xfrm>
        </p:grpSpPr>
        <p:sp>
          <p:nvSpPr>
            <p:cNvPr id="247" name="Google Shape;247;p32"/>
            <p:cNvSpPr/>
            <p:nvPr/>
          </p:nvSpPr>
          <p:spPr>
            <a:xfrm>
              <a:off x="2466807" y="5258988"/>
              <a:ext cx="1975104" cy="923925"/>
            </a:xfrm>
            <a:custGeom>
              <a:rect b="b" l="l" r="r" t="t"/>
              <a:pathLst>
                <a:path extrusionOk="0" h="923925" w="1645920">
                  <a:moveTo>
                    <a:pt x="0" y="9525"/>
                  </a:moveTo>
                  <a:lnTo>
                    <a:pt x="438150" y="1"/>
                  </a:lnTo>
                  <a:lnTo>
                    <a:pt x="1190625" y="0"/>
                  </a:lnTo>
                  <a:lnTo>
                    <a:pt x="1645920" y="9525"/>
                  </a:lnTo>
                  <a:lnTo>
                    <a:pt x="1645920" y="923925"/>
                  </a:lnTo>
                  <a:lnTo>
                    <a:pt x="0" y="923925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</a:t>
              </a: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Visualization and Dashboards</a:t>
              </a:r>
              <a:endParaRPr sz="1300"/>
            </a:p>
          </p:txBody>
        </p:sp>
        <p:pic>
          <p:nvPicPr>
            <p:cNvPr id="248" name="Google Shape;248;p3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670261" y="5801560"/>
              <a:ext cx="940220" cy="1837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9" name="Google Shape;249;p32"/>
          <p:cNvGrpSpPr/>
          <p:nvPr/>
        </p:nvGrpSpPr>
        <p:grpSpPr>
          <a:xfrm>
            <a:off x="9064525" y="6362700"/>
            <a:ext cx="2363610" cy="1108710"/>
            <a:chOff x="7020700" y="5302250"/>
            <a:chExt cx="1970989" cy="923925"/>
          </a:xfrm>
        </p:grpSpPr>
        <p:sp>
          <p:nvSpPr>
            <p:cNvPr id="250" name="Google Shape;250;p32"/>
            <p:cNvSpPr/>
            <p:nvPr/>
          </p:nvSpPr>
          <p:spPr>
            <a:xfrm>
              <a:off x="7020700" y="5302250"/>
              <a:ext cx="1970989" cy="923925"/>
            </a:xfrm>
            <a:custGeom>
              <a:rect b="b" l="l" r="r" t="t"/>
              <a:pathLst>
                <a:path extrusionOk="0" h="923925" w="1645920">
                  <a:moveTo>
                    <a:pt x="0" y="9525"/>
                  </a:moveTo>
                  <a:lnTo>
                    <a:pt x="438150" y="1"/>
                  </a:lnTo>
                  <a:lnTo>
                    <a:pt x="1190625" y="0"/>
                  </a:lnTo>
                  <a:lnTo>
                    <a:pt x="1645920" y="9525"/>
                  </a:lnTo>
                  <a:lnTo>
                    <a:pt x="1645920" y="923925"/>
                  </a:lnTo>
                  <a:lnTo>
                    <a:pt x="0" y="923925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</a:t>
              </a: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Visualization,  Dashboards, and Reporting</a:t>
              </a:r>
              <a:endParaRPr sz="1300"/>
            </a:p>
          </p:txBody>
        </p:sp>
        <p:pic>
          <p:nvPicPr>
            <p:cNvPr id="251" name="Google Shape;251;p3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250708" y="5931329"/>
              <a:ext cx="940220" cy="183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422149" y="5808072"/>
              <a:ext cx="454600" cy="3527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p32"/>
          <p:cNvSpPr txBox="1"/>
          <p:nvPr/>
        </p:nvSpPr>
        <p:spPr>
          <a:xfrm>
            <a:off x="-129289" y="6515811"/>
            <a:ext cx="17586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 Production</a:t>
            </a:r>
            <a:endParaRPr sz="1300"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1492402" y="6394108"/>
            <a:ext cx="2349233" cy="1268489"/>
            <a:chOff x="4730932" y="5235960"/>
            <a:chExt cx="1959000" cy="1057074"/>
          </a:xfrm>
        </p:grpSpPr>
        <p:pic>
          <p:nvPicPr>
            <p:cNvPr id="255" name="Google Shape;255;p3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426253" y="5235960"/>
              <a:ext cx="238744" cy="560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2"/>
            <p:cNvSpPr txBox="1"/>
            <p:nvPr/>
          </p:nvSpPr>
          <p:spPr>
            <a:xfrm>
              <a:off x="4730932" y="5762034"/>
              <a:ext cx="1959000" cy="5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100" lIns="82250" spcFirstLastPara="1" rIns="82250" wrap="square" tIns="41100">
              <a:spAutoFit/>
            </a:bodyPr>
            <a:lstStyle/>
            <a:p>
              <a:pPr indent="-203200" lvl="0" marL="203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Science</a:t>
              </a:r>
              <a:endParaRPr sz="1300"/>
            </a:p>
            <a:p>
              <a:pPr indent="-203200" lvl="0" marL="203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Departmental Analytics Producers</a:t>
              </a:r>
              <a:endParaRPr sz="1300"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2791920" y="6347632"/>
            <a:ext cx="9540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Produce</a:t>
            </a:r>
            <a:endParaRPr sz="1300"/>
          </a:p>
        </p:txBody>
      </p:sp>
      <p:sp>
        <p:nvSpPr>
          <p:cNvPr id="258" name="Google Shape;258;p32"/>
          <p:cNvSpPr/>
          <p:nvPr/>
        </p:nvSpPr>
        <p:spPr>
          <a:xfrm flipH="1">
            <a:off x="2750065" y="6725045"/>
            <a:ext cx="9540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Explore</a:t>
            </a:r>
            <a:endParaRPr sz="1300"/>
          </a:p>
        </p:txBody>
      </p:sp>
      <p:pic>
        <p:nvPicPr>
          <p:cNvPr id="259" name="Google Shape;259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714104" y="6286020"/>
            <a:ext cx="286296" cy="6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11880288" y="6917309"/>
            <a:ext cx="25623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-203200" lvl="0" marL="20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Executives</a:t>
            </a:r>
            <a:endParaRPr sz="1300"/>
          </a:p>
          <a:p>
            <a:pPr indent="-203200" lvl="0" marL="20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 Analytics Consumers</a:t>
            </a:r>
            <a:endParaRPr sz="1300"/>
          </a:p>
        </p:txBody>
      </p:sp>
      <p:sp>
        <p:nvSpPr>
          <p:cNvPr id="261" name="Google Shape;261;p32"/>
          <p:cNvSpPr/>
          <p:nvPr/>
        </p:nvSpPr>
        <p:spPr>
          <a:xfrm>
            <a:off x="11540033" y="6366341"/>
            <a:ext cx="10512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</a:t>
            </a:r>
            <a:endParaRPr sz="1300"/>
          </a:p>
        </p:txBody>
      </p:sp>
      <p:sp>
        <p:nvSpPr>
          <p:cNvPr id="262" name="Google Shape;262;p32"/>
          <p:cNvSpPr/>
          <p:nvPr/>
        </p:nvSpPr>
        <p:spPr>
          <a:xfrm>
            <a:off x="3850168" y="5999652"/>
            <a:ext cx="251700" cy="274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11239986" y="6031961"/>
            <a:ext cx="251700" cy="274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6738509" y="6936395"/>
            <a:ext cx="1480200" cy="482700"/>
          </a:xfrm>
          <a:prstGeom prst="roundRect">
            <a:avLst>
              <a:gd fmla="val 6942" name="adj"/>
            </a:avLst>
          </a:prstGeom>
          <a:solidFill>
            <a:srgbClr val="FF7D7D"/>
          </a:solidFill>
          <a:ln cap="flat" cmpd="sng" w="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39987" algn="ctr" dir="5400000" dist="11425">
              <a:srgbClr val="000000">
                <a:alpha val="17650"/>
              </a:srgbClr>
            </a:outerShdw>
          </a:effectLst>
        </p:spPr>
        <p:txBody>
          <a:bodyPr anchorCtr="0" anchor="ctr" bIns="41100" lIns="82250" spcFirstLastPara="1" rIns="82250" wrap="square" tIns="41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Operational Systems</a:t>
            </a:r>
            <a:endParaRPr sz="1300"/>
          </a:p>
        </p:txBody>
      </p:sp>
      <p:sp>
        <p:nvSpPr>
          <p:cNvPr id="265" name="Google Shape;265;p32"/>
          <p:cNvSpPr/>
          <p:nvPr/>
        </p:nvSpPr>
        <p:spPr>
          <a:xfrm flipH="1">
            <a:off x="8235286" y="6856678"/>
            <a:ext cx="803100" cy="61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 Action</a:t>
            </a:r>
            <a:endParaRPr sz="1300"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6675669" y="7463799"/>
            <a:ext cx="2204969" cy="231367"/>
            <a:chOff x="5562600" y="6033226"/>
            <a:chExt cx="1838700" cy="192806"/>
          </a:xfrm>
        </p:grpSpPr>
        <p:cxnSp>
          <p:nvCxnSpPr>
            <p:cNvPr id="267" name="Google Shape;267;p32"/>
            <p:cNvCxnSpPr/>
            <p:nvPr/>
          </p:nvCxnSpPr>
          <p:spPr>
            <a:xfrm>
              <a:off x="5562600" y="6037332"/>
              <a:ext cx="0" cy="188700"/>
            </a:xfrm>
            <a:prstGeom prst="straightConnector1">
              <a:avLst/>
            </a:prstGeom>
            <a:noFill/>
            <a:ln cap="flat" cmpd="sng" w="17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8" name="Google Shape;268;p32"/>
            <p:cNvCxnSpPr/>
            <p:nvPr/>
          </p:nvCxnSpPr>
          <p:spPr>
            <a:xfrm>
              <a:off x="7401229" y="6033226"/>
              <a:ext cx="0" cy="188700"/>
            </a:xfrm>
            <a:prstGeom prst="straightConnector1">
              <a:avLst/>
            </a:prstGeom>
            <a:noFill/>
            <a:ln cap="flat" cmpd="sng" w="17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9" name="Google Shape;269;p32"/>
            <p:cNvCxnSpPr/>
            <p:nvPr/>
          </p:nvCxnSpPr>
          <p:spPr>
            <a:xfrm>
              <a:off x="5562600" y="6127649"/>
              <a:ext cx="1838700" cy="0"/>
            </a:xfrm>
            <a:prstGeom prst="straightConnector1">
              <a:avLst/>
            </a:prstGeom>
            <a:noFill/>
            <a:ln cap="flat" cmpd="sng" w="17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0" name="Google Shape;270;p32"/>
          <p:cNvSpPr txBox="1"/>
          <p:nvPr/>
        </p:nvSpPr>
        <p:spPr>
          <a:xfrm>
            <a:off x="7443713" y="7545010"/>
            <a:ext cx="1096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sz="1300"/>
          </a:p>
        </p:txBody>
      </p:sp>
      <p:sp>
        <p:nvSpPr>
          <p:cNvPr id="271" name="Google Shape;271;p32"/>
          <p:cNvSpPr/>
          <p:nvPr/>
        </p:nvSpPr>
        <p:spPr>
          <a:xfrm>
            <a:off x="6232580" y="3996488"/>
            <a:ext cx="57534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endParaRPr sz="1300"/>
          </a:p>
        </p:txBody>
      </p:sp>
      <p:grpSp>
        <p:nvGrpSpPr>
          <p:cNvPr id="272" name="Google Shape;272;p32"/>
          <p:cNvGrpSpPr/>
          <p:nvPr/>
        </p:nvGrpSpPr>
        <p:grpSpPr>
          <a:xfrm>
            <a:off x="8395489" y="2926081"/>
            <a:ext cx="2243965" cy="1340640"/>
            <a:chOff x="6996741" y="2729055"/>
            <a:chExt cx="1871218" cy="1117200"/>
          </a:xfrm>
        </p:grpSpPr>
        <p:sp>
          <p:nvSpPr>
            <p:cNvPr id="237" name="Google Shape;237;p32"/>
            <p:cNvSpPr/>
            <p:nvPr/>
          </p:nvSpPr>
          <p:spPr>
            <a:xfrm>
              <a:off x="6996741" y="2729055"/>
              <a:ext cx="1831800" cy="11172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 Data Storage</a:t>
              </a:r>
              <a:endParaRPr sz="1300"/>
            </a:p>
          </p:txBody>
        </p:sp>
        <p:pic>
          <p:nvPicPr>
            <p:cNvPr id="273" name="Google Shape;273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12605" y="2975177"/>
              <a:ext cx="256663" cy="307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2"/>
            <p:cNvSpPr txBox="1"/>
            <p:nvPr/>
          </p:nvSpPr>
          <p:spPr>
            <a:xfrm>
              <a:off x="7760359" y="3362062"/>
              <a:ext cx="1107600" cy="2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100" lIns="82250" spcFirstLastPara="1" rIns="82250" wrap="square" tIns="41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“Data Lake”</a:t>
              </a:r>
              <a:endParaRPr sz="1300"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062590" y="3095542"/>
              <a:ext cx="658200" cy="658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-20998" r="-20998" t="0"/>
              </a:stretch>
            </a:blipFill>
            <a:ln cap="flat" cmpd="sng" w="114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2"/>
          <p:cNvGrpSpPr/>
          <p:nvPr/>
        </p:nvGrpSpPr>
        <p:grpSpPr>
          <a:xfrm>
            <a:off x="6650813" y="6183727"/>
            <a:ext cx="389088" cy="651075"/>
            <a:chOff x="7394722" y="6870700"/>
            <a:chExt cx="432609" cy="723899"/>
          </a:xfrm>
        </p:grpSpPr>
        <p:pic>
          <p:nvPicPr>
            <p:cNvPr id="277" name="Google Shape;277;p3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525382" y="6870700"/>
              <a:ext cx="227175" cy="533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3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394722" y="6984467"/>
              <a:ext cx="227175" cy="533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600156" y="7061353"/>
              <a:ext cx="227175" cy="533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32"/>
          <p:cNvSpPr/>
          <p:nvPr/>
        </p:nvSpPr>
        <p:spPr>
          <a:xfrm flipH="1">
            <a:off x="7190881" y="6359414"/>
            <a:ext cx="1826400" cy="41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54825" lIns="109650" spcFirstLastPara="1" rIns="109650" wrap="square" tIns="54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2"/>
          <p:cNvSpPr/>
          <p:nvPr/>
        </p:nvSpPr>
        <p:spPr>
          <a:xfrm rot="5400000">
            <a:off x="7494239" y="2830952"/>
            <a:ext cx="1474800" cy="384900"/>
          </a:xfrm>
          <a:prstGeom prst="bentUpArrow">
            <a:avLst>
              <a:gd fmla="val 25000" name="adj1"/>
              <a:gd fmla="val 50000" name="adj2"/>
              <a:gd fmla="val 50000" name="adj3"/>
            </a:avLst>
          </a:prstGeom>
          <a:solidFill>
            <a:srgbClr val="3F3F3F"/>
          </a:solidFill>
          <a:ln>
            <a:noFill/>
          </a:ln>
        </p:spPr>
        <p:txBody>
          <a:bodyPr anchorCtr="0" anchor="t" bIns="54825" lIns="109650" spcFirstLastPara="1" rIns="109650" wrap="square" tIns="548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32"/>
          <p:cNvCxnSpPr/>
          <p:nvPr/>
        </p:nvCxnSpPr>
        <p:spPr>
          <a:xfrm rot="10800000">
            <a:off x="4147884" y="4248506"/>
            <a:ext cx="0" cy="174900"/>
          </a:xfrm>
          <a:prstGeom prst="straightConnector1">
            <a:avLst/>
          </a:prstGeom>
          <a:noFill/>
          <a:ln cap="flat" cmpd="sng" w="25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83" name="Google Shape;283;p32"/>
          <p:cNvGrpSpPr/>
          <p:nvPr/>
        </p:nvGrpSpPr>
        <p:grpSpPr>
          <a:xfrm>
            <a:off x="9142901" y="4846321"/>
            <a:ext cx="2252352" cy="1107605"/>
            <a:chOff x="10165556" y="5384801"/>
            <a:chExt cx="2504283" cy="1230672"/>
          </a:xfrm>
        </p:grpSpPr>
        <p:sp>
          <p:nvSpPr>
            <p:cNvPr id="239" name="Google Shape;239;p32"/>
            <p:cNvSpPr/>
            <p:nvPr/>
          </p:nvSpPr>
          <p:spPr>
            <a:xfrm>
              <a:off x="10165556" y="5384801"/>
              <a:ext cx="2194500" cy="12192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Analytics and Transformation </a:t>
              </a:r>
              <a:endParaRPr sz="13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Pipeline Engines</a:t>
              </a: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4" name="Google Shape;284;p3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257621" y="6087084"/>
              <a:ext cx="436585" cy="528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5" name="Google Shape;285;p32"/>
            <p:cNvSpPr/>
            <p:nvPr/>
          </p:nvSpPr>
          <p:spPr>
            <a:xfrm>
              <a:off x="12365039" y="5410182"/>
              <a:ext cx="304800" cy="1016100"/>
            </a:xfrm>
            <a:prstGeom prst="rect">
              <a:avLst/>
            </a:prstGeom>
            <a:gradFill>
              <a:gsLst>
                <a:gs pos="0">
                  <a:srgbClr val="FFDE7E"/>
                </a:gs>
                <a:gs pos="50000">
                  <a:srgbClr val="FFE9B1"/>
                </a:gs>
                <a:gs pos="100000">
                  <a:srgbClr val="FFF2D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 txBox="1"/>
            <p:nvPr/>
          </p:nvSpPr>
          <p:spPr>
            <a:xfrm rot="5400000">
              <a:off x="12009375" y="5765825"/>
              <a:ext cx="1016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825" lIns="109650" spcFirstLastPara="1" rIns="109650" wrap="square" tIns="54825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Unified</a:t>
              </a:r>
              <a:endParaRPr sz="1300"/>
            </a:p>
          </p:txBody>
        </p:sp>
        <p:pic>
          <p:nvPicPr>
            <p:cNvPr id="287" name="Google Shape;287;p3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1870575" y="6103405"/>
              <a:ext cx="427961" cy="487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32"/>
          <p:cNvGrpSpPr/>
          <p:nvPr/>
        </p:nvGrpSpPr>
        <p:grpSpPr>
          <a:xfrm>
            <a:off x="4182589" y="4834888"/>
            <a:ext cx="2252924" cy="1119037"/>
            <a:chOff x="4650421" y="5372098"/>
            <a:chExt cx="2504919" cy="1243374"/>
          </a:xfrm>
        </p:grpSpPr>
        <p:sp>
          <p:nvSpPr>
            <p:cNvPr id="289" name="Google Shape;289;p32"/>
            <p:cNvSpPr/>
            <p:nvPr/>
          </p:nvSpPr>
          <p:spPr>
            <a:xfrm>
              <a:off x="4650421" y="5372098"/>
              <a:ext cx="2193188" cy="1231130"/>
            </a:xfrm>
            <a:custGeom>
              <a:rect b="b" l="l" r="r" t="t"/>
              <a:pathLst>
                <a:path extrusionOk="0" h="923925" w="1645920">
                  <a:moveTo>
                    <a:pt x="0" y="9525"/>
                  </a:moveTo>
                  <a:lnTo>
                    <a:pt x="1231227" y="0"/>
                  </a:lnTo>
                  <a:lnTo>
                    <a:pt x="1231227" y="1"/>
                  </a:lnTo>
                  <a:lnTo>
                    <a:pt x="1645920" y="9525"/>
                  </a:lnTo>
                  <a:lnTo>
                    <a:pt x="1645920" y="923925"/>
                  </a:lnTo>
                  <a:lnTo>
                    <a:pt x="0" y="923925"/>
                  </a:lnTo>
                  <a:lnTo>
                    <a:pt x="0" y="9525"/>
                  </a:lnTo>
                  <a:close/>
                </a:path>
              </a:pathLst>
            </a:cu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</a:t>
              </a: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Analytics and Transformation Engines</a:t>
              </a:r>
              <a:endParaRPr sz="1300"/>
            </a:p>
          </p:txBody>
        </p:sp>
        <p:pic>
          <p:nvPicPr>
            <p:cNvPr id="290" name="Google Shape;290;p3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743273" y="6087083"/>
              <a:ext cx="436585" cy="528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2"/>
            <p:cNvSpPr/>
            <p:nvPr/>
          </p:nvSpPr>
          <p:spPr>
            <a:xfrm>
              <a:off x="6850540" y="5384799"/>
              <a:ext cx="304800" cy="1016100"/>
            </a:xfrm>
            <a:prstGeom prst="rect">
              <a:avLst/>
            </a:prstGeom>
            <a:gradFill>
              <a:gsLst>
                <a:gs pos="0">
                  <a:srgbClr val="FFDE7E"/>
                </a:gs>
                <a:gs pos="50000">
                  <a:srgbClr val="FFE9B1"/>
                </a:gs>
                <a:gs pos="100000">
                  <a:srgbClr val="FFF2D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82250" lIns="82250" spcFirstLastPara="1" rIns="82250" wrap="square" tIns="822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2"/>
            <p:cNvSpPr txBox="1"/>
            <p:nvPr/>
          </p:nvSpPr>
          <p:spPr>
            <a:xfrm rot="5400000">
              <a:off x="6494875" y="5740425"/>
              <a:ext cx="10161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4825" lIns="109650" spcFirstLastPara="1" rIns="109650" wrap="square" tIns="54825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Personal</a:t>
              </a:r>
              <a:endParaRPr sz="1300"/>
            </a:p>
          </p:txBody>
        </p:sp>
        <p:pic>
          <p:nvPicPr>
            <p:cNvPr id="293" name="Google Shape;293;p3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357657" y="6073067"/>
              <a:ext cx="427961" cy="48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32"/>
          <p:cNvSpPr txBox="1"/>
          <p:nvPr/>
        </p:nvSpPr>
        <p:spPr>
          <a:xfrm>
            <a:off x="6923923" y="6110231"/>
            <a:ext cx="882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1100" lIns="82250" spcFirstLastPara="1" rIns="82250" wrap="square" tIns="41100">
            <a:spAutoFit/>
          </a:bodyPr>
          <a:lstStyle/>
          <a:p>
            <a:pPr indent="-203200" lvl="0" marL="203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Providers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thinkr.spatialfiltering.com/images/Rlogo.png" id="295" name="Google Shape;295;p3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70409" y="6973560"/>
            <a:ext cx="253430" cy="19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/>
        </p:nvSpPr>
        <p:spPr>
          <a:xfrm>
            <a:off x="731520" y="219456"/>
            <a:ext cx="131673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5B37BB"/>
                </a:solidFill>
                <a:latin typeface="Calibri"/>
                <a:ea typeface="Calibri"/>
                <a:cs typeface="Calibri"/>
                <a:sym typeface="Calibri"/>
              </a:rPr>
              <a:t>Consulting actions</a:t>
            </a:r>
            <a:endParaRPr sz="2100"/>
          </a:p>
        </p:txBody>
      </p:sp>
      <p:sp>
        <p:nvSpPr>
          <p:cNvPr id="301" name="Google Shape;301;p33"/>
          <p:cNvSpPr/>
          <p:nvPr/>
        </p:nvSpPr>
        <p:spPr>
          <a:xfrm>
            <a:off x="731525" y="1316722"/>
            <a:ext cx="6583800" cy="6390900"/>
          </a:xfrm>
          <a:prstGeom prst="rect">
            <a:avLst/>
          </a:prstGeom>
          <a:solidFill>
            <a:srgbClr val="FFFFFF"/>
          </a:solidFill>
          <a:ln cap="flat" cmpd="sng" w="13975">
            <a:solidFill>
              <a:srgbClr val="5B37BB"/>
            </a:solidFill>
            <a:prstDash val="solid"/>
            <a:round/>
            <a:headEnd len="sm" w="sm" type="none"/>
            <a:tailEnd len="sm" w="sm" type="none"/>
          </a:ln>
          <a:effectLst>
            <a:outerShdw blurRad="58667" rotWithShape="0" dir="5400000" dist="33733">
              <a:srgbClr val="000000">
                <a:alpha val="34900"/>
              </a:srgbClr>
            </a:outerShdw>
          </a:effectLst>
        </p:spPr>
        <p:txBody>
          <a:bodyPr anchorCtr="0" anchor="ctr" bIns="67025" lIns="134100" spcFirstLastPara="1" rIns="134100" wrap="square" tIns="67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3"/>
          <p:cNvSpPr/>
          <p:nvPr/>
        </p:nvSpPr>
        <p:spPr>
          <a:xfrm>
            <a:off x="7315200" y="1316722"/>
            <a:ext cx="6583800" cy="6390900"/>
          </a:xfrm>
          <a:prstGeom prst="rect">
            <a:avLst/>
          </a:prstGeom>
          <a:solidFill>
            <a:srgbClr val="FFFFFF"/>
          </a:solidFill>
          <a:ln cap="flat" cmpd="sng" w="13975">
            <a:solidFill>
              <a:srgbClr val="5B37BB"/>
            </a:solidFill>
            <a:prstDash val="solid"/>
            <a:round/>
            <a:headEnd len="sm" w="sm" type="none"/>
            <a:tailEnd len="sm" w="sm" type="none"/>
          </a:ln>
          <a:effectLst>
            <a:outerShdw blurRad="58667" rotWithShape="0" dir="5400000" dist="33733">
              <a:srgbClr val="000000">
                <a:alpha val="34900"/>
              </a:srgbClr>
            </a:outerShdw>
          </a:effectLst>
        </p:spPr>
        <p:txBody>
          <a:bodyPr anchorCtr="0" anchor="ctr" bIns="67025" lIns="134100" spcFirstLastPara="1" rIns="134100" wrap="square" tIns="67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731520" y="1316736"/>
            <a:ext cx="6583800" cy="458700"/>
          </a:xfrm>
          <a:prstGeom prst="rect">
            <a:avLst/>
          </a:prstGeom>
          <a:solidFill>
            <a:srgbClr val="5B37BB"/>
          </a:solidFill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Consult</a:t>
            </a:r>
            <a:endParaRPr sz="2100"/>
          </a:p>
        </p:txBody>
      </p:sp>
      <p:sp>
        <p:nvSpPr>
          <p:cNvPr id="304" name="Google Shape;304;p33"/>
          <p:cNvSpPr txBox="1"/>
          <p:nvPr/>
        </p:nvSpPr>
        <p:spPr>
          <a:xfrm>
            <a:off x="7315200" y="1316736"/>
            <a:ext cx="6583800" cy="458700"/>
          </a:xfrm>
          <a:prstGeom prst="rect">
            <a:avLst/>
          </a:prstGeom>
          <a:solidFill>
            <a:srgbClr val="5B37BB"/>
          </a:solidFill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Lead</a:t>
            </a:r>
            <a:endParaRPr sz="2100"/>
          </a:p>
        </p:txBody>
      </p:sp>
      <p:sp>
        <p:nvSpPr>
          <p:cNvPr id="305" name="Google Shape;305;p33"/>
          <p:cNvSpPr txBox="1"/>
          <p:nvPr/>
        </p:nvSpPr>
        <p:spPr>
          <a:xfrm>
            <a:off x="877824" y="1975104"/>
            <a:ext cx="6291000" cy="5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Architected a </a:t>
            </a:r>
            <a:r>
              <a:rPr b="1" lang="en-US" sz="2000">
                <a:solidFill>
                  <a:schemeClr val="dk1"/>
                </a:solidFill>
              </a:rPr>
              <a:t>cloud-native Big Data Lake on AWS (Spark, HBase, Presto)</a:t>
            </a:r>
            <a:r>
              <a:rPr lang="en-US" sz="2000">
                <a:solidFill>
                  <a:schemeClr val="dk1"/>
                </a:solidFill>
              </a:rPr>
              <a:t> to unify finance, actuarial (risk modeling), and operational data.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Designed a </a:t>
            </a:r>
            <a:r>
              <a:rPr b="1" lang="en-US" sz="2000">
                <a:solidFill>
                  <a:schemeClr val="dk1"/>
                </a:solidFill>
              </a:rPr>
              <a:t>Medallion-style ingestion → analytics → reporting</a:t>
            </a:r>
            <a:r>
              <a:rPr lang="en-US" sz="2000">
                <a:solidFill>
                  <a:schemeClr val="dk1"/>
                </a:solidFill>
              </a:rPr>
              <a:t> model ensuring transparency, traceability, and audit compliance (HIPAA &amp; SOX).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Defined </a:t>
            </a:r>
            <a:r>
              <a:rPr b="1" lang="en-US" sz="2000">
                <a:solidFill>
                  <a:schemeClr val="dk1"/>
                </a:solidFill>
              </a:rPr>
              <a:t>data governance and quality frameworks</a:t>
            </a:r>
            <a:r>
              <a:rPr lang="en-US" sz="2000">
                <a:solidFill>
                  <a:schemeClr val="dk1"/>
                </a:solidFill>
              </a:rPr>
              <a:t> to ensure financial data integrity and cost reconciliation.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Delivered </a:t>
            </a:r>
            <a:r>
              <a:rPr b="1" lang="en-US" sz="2000">
                <a:solidFill>
                  <a:schemeClr val="dk1"/>
                </a:solidFill>
              </a:rPr>
              <a:t>CFO-ready financial analytics dashboards</a:t>
            </a:r>
            <a:r>
              <a:rPr lang="en-US" sz="2000">
                <a:solidFill>
                  <a:schemeClr val="dk1"/>
                </a:solidFill>
              </a:rPr>
              <a:t> for margin analysis, fraud detection, and cost optimization.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</a:t>
            </a:r>
            <a:r>
              <a:rPr b="1" lang="en-US" sz="2000">
                <a:solidFill>
                  <a:schemeClr val="dk1"/>
                </a:solidFill>
              </a:rPr>
              <a:t>Impact:</a:t>
            </a:r>
            <a:br>
              <a:rPr b="1"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✅ 30% faster financial closing cycles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✅ 40% improvement in data quality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✅ 100k cost reduction vs. MATLAB legacy environment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7461500" y="1975100"/>
            <a:ext cx="6291000" cy="5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Started the project from scratch from design , architecture , team hiring and implementation.</a:t>
            </a:r>
            <a:endParaRPr sz="2000">
              <a:solidFill>
                <a:schemeClr val="dk1"/>
              </a:solidFill>
            </a:endParaRPr>
          </a:p>
          <a:p>
            <a:pPr indent="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Managed a 10-member cross-functional team spanning finance analytics, data engineering, and infrastructure.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lead stakeholder sessions with CFO, CIO, and Actuarial leads, aligning data deliverables with financial KPIs.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Mentored engineers on Big data and Spark optimization, data validation, and governance best practices.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Practiced agile &amp; servant leadership, ensuring sprint-based delivery and measurable value.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Result: Delivered a governed finance analytics platform on time, under budget, and built a scalable model for payer finance modernization.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731520" y="219456"/>
            <a:ext cx="131673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5B37BB"/>
                </a:solidFill>
                <a:latin typeface="Calibri"/>
                <a:ea typeface="Calibri"/>
                <a:cs typeface="Calibri"/>
                <a:sym typeface="Calibri"/>
              </a:rPr>
              <a:t>Consulting actions</a:t>
            </a:r>
            <a:endParaRPr sz="2100"/>
          </a:p>
        </p:txBody>
      </p:sp>
      <p:sp>
        <p:nvSpPr>
          <p:cNvPr id="312" name="Google Shape;312;p34"/>
          <p:cNvSpPr/>
          <p:nvPr/>
        </p:nvSpPr>
        <p:spPr>
          <a:xfrm>
            <a:off x="731525" y="1316722"/>
            <a:ext cx="6583800" cy="6390900"/>
          </a:xfrm>
          <a:prstGeom prst="rect">
            <a:avLst/>
          </a:prstGeom>
          <a:solidFill>
            <a:srgbClr val="FFFFFF"/>
          </a:solidFill>
          <a:ln cap="flat" cmpd="sng" w="13975">
            <a:solidFill>
              <a:srgbClr val="5B37BB"/>
            </a:solidFill>
            <a:prstDash val="solid"/>
            <a:round/>
            <a:headEnd len="sm" w="sm" type="none"/>
            <a:tailEnd len="sm" w="sm" type="none"/>
          </a:ln>
          <a:effectLst>
            <a:outerShdw blurRad="58667" rotWithShape="0" dir="5400000" dist="33733">
              <a:srgbClr val="000000">
                <a:alpha val="34900"/>
              </a:srgbClr>
            </a:outerShdw>
          </a:effectLst>
        </p:spPr>
        <p:txBody>
          <a:bodyPr anchorCtr="0" anchor="ctr" bIns="67025" lIns="134100" spcFirstLastPara="1" rIns="134100" wrap="square" tIns="67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7315200" y="1316722"/>
            <a:ext cx="6583800" cy="6390900"/>
          </a:xfrm>
          <a:prstGeom prst="rect">
            <a:avLst/>
          </a:prstGeom>
          <a:solidFill>
            <a:srgbClr val="FFFFFF"/>
          </a:solidFill>
          <a:ln cap="flat" cmpd="sng" w="13975">
            <a:solidFill>
              <a:srgbClr val="5B37BB"/>
            </a:solidFill>
            <a:prstDash val="solid"/>
            <a:round/>
            <a:headEnd len="sm" w="sm" type="none"/>
            <a:tailEnd len="sm" w="sm" type="none"/>
          </a:ln>
          <a:effectLst>
            <a:outerShdw blurRad="58667" rotWithShape="0" dir="5400000" dist="33733">
              <a:srgbClr val="000000">
                <a:alpha val="34900"/>
              </a:srgbClr>
            </a:outerShdw>
          </a:effectLst>
        </p:spPr>
        <p:txBody>
          <a:bodyPr anchorCtr="0" anchor="ctr" bIns="67025" lIns="134100" spcFirstLastPara="1" rIns="134100" wrap="square" tIns="67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731520" y="1316736"/>
            <a:ext cx="6583800" cy="458700"/>
          </a:xfrm>
          <a:prstGeom prst="rect">
            <a:avLst/>
          </a:prstGeom>
          <a:solidFill>
            <a:srgbClr val="5B37BB"/>
          </a:solidFill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Innovate</a:t>
            </a:r>
            <a:endParaRPr b="1"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7315200" y="1316736"/>
            <a:ext cx="6583800" cy="458700"/>
          </a:xfrm>
          <a:prstGeom prst="rect">
            <a:avLst/>
          </a:prstGeom>
          <a:solidFill>
            <a:srgbClr val="5B37BB"/>
          </a:solidFill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Sell</a:t>
            </a:r>
            <a:endParaRPr sz="2100"/>
          </a:p>
        </p:txBody>
      </p:sp>
      <p:sp>
        <p:nvSpPr>
          <p:cNvPr id="316" name="Google Shape;316;p34"/>
          <p:cNvSpPr txBox="1"/>
          <p:nvPr/>
        </p:nvSpPr>
        <p:spPr>
          <a:xfrm>
            <a:off x="877824" y="1975104"/>
            <a:ext cx="6291000" cy="51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Introduced a “</a:t>
            </a:r>
            <a:r>
              <a:rPr b="1" lang="en-US" sz="2000">
                <a:solidFill>
                  <a:schemeClr val="dk1"/>
                </a:solidFill>
              </a:rPr>
              <a:t>Unified Analytical and AI Platform”</a:t>
            </a:r>
            <a:r>
              <a:rPr lang="en-US" sz="2000">
                <a:solidFill>
                  <a:schemeClr val="dk1"/>
                </a:solidFill>
              </a:rPr>
              <a:t>—integrating BI and ML workloads from a single governed data lake.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Built self-healing data pipelines using AWS various data technologies.</a:t>
            </a:r>
            <a:endParaRPr sz="2000">
              <a:solidFill>
                <a:schemeClr val="dk1"/>
              </a:solidFill>
            </a:endParaRPr>
          </a:p>
          <a:p>
            <a:pPr indent="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Leveraged R , H2O , Spark MLlib for predictive models (fraud probability, cost of care, reserve estimation) — an early MLOps success in finance.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Created metadata-driven ETL templates, precursors to modern Databricks Delta Live Tables.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Result:</a:t>
            </a:r>
            <a:br>
              <a:rPr lang="en-US" sz="2000">
                <a:solidFill>
                  <a:schemeClr val="dk1"/>
                </a:solidFill>
              </a:rPr>
            </a:br>
            <a:r>
              <a:rPr lang="en-US" sz="2000">
                <a:solidFill>
                  <a:schemeClr val="dk1"/>
                </a:solidFill>
              </a:rPr>
              <a:t> Delivered a future-ready, AI-compatible architecture that inspired later Lakehouse-style finance transformations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7461500" y="1975100"/>
            <a:ext cx="6291000" cy="3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Partnered with Finance &amp; Actuarial leadership to define business KPIs linked to modernization ROI (TCO, accuracy, SLA).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Quantified ROI → 60% cost efficiency, 3× faster insights, empowering CFO decision-making.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Supported RFP renewal &amp; roadmap presentation with proof-of-value demos and measurable metrics.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Secured 3-year $2M contract extension, positioning the architecture as a reusable consulting blueprint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/>
        </p:nvSpPr>
        <p:spPr>
          <a:xfrm>
            <a:off x="731520" y="219456"/>
            <a:ext cx="131673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rgbClr val="5B37BB"/>
                </a:solidFill>
                <a:latin typeface="Calibri"/>
                <a:ea typeface="Calibri"/>
                <a:cs typeface="Calibri"/>
                <a:sym typeface="Calibri"/>
              </a:rPr>
              <a:t>Project 2 : Major EU Fitness App </a:t>
            </a:r>
            <a:endParaRPr sz="2100"/>
          </a:p>
        </p:txBody>
      </p:sp>
      <p:sp>
        <p:nvSpPr>
          <p:cNvPr id="323" name="Google Shape;323;p35"/>
          <p:cNvSpPr/>
          <p:nvPr/>
        </p:nvSpPr>
        <p:spPr>
          <a:xfrm>
            <a:off x="731525" y="1316725"/>
            <a:ext cx="13167300" cy="6390900"/>
          </a:xfrm>
          <a:prstGeom prst="rect">
            <a:avLst/>
          </a:prstGeom>
          <a:solidFill>
            <a:srgbClr val="FFFFFF"/>
          </a:solidFill>
          <a:ln cap="flat" cmpd="sng" w="13975">
            <a:solidFill>
              <a:srgbClr val="5B37BB"/>
            </a:solidFill>
            <a:prstDash val="solid"/>
            <a:round/>
            <a:headEnd len="sm" w="sm" type="none"/>
            <a:tailEnd len="sm" w="sm" type="none"/>
          </a:ln>
          <a:effectLst>
            <a:outerShdw blurRad="58667" rotWithShape="0" dir="5400000" dist="33733">
              <a:srgbClr val="000000">
                <a:alpha val="34900"/>
              </a:srgbClr>
            </a:outerShdw>
          </a:effectLst>
        </p:spPr>
        <p:txBody>
          <a:bodyPr anchorCtr="0" anchor="ctr" bIns="67025" lIns="134100" spcFirstLastPara="1" rIns="134100" wrap="square" tIns="67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741300" y="1316725"/>
            <a:ext cx="13157400" cy="458700"/>
          </a:xfrm>
          <a:prstGeom prst="rect">
            <a:avLst/>
          </a:prstGeom>
          <a:solidFill>
            <a:srgbClr val="5B37BB"/>
          </a:solidFill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Project Objectives</a:t>
            </a:r>
            <a:endParaRPr sz="2100"/>
          </a:p>
        </p:txBody>
      </p:sp>
      <p:sp>
        <p:nvSpPr>
          <p:cNvPr id="325" name="Google Shape;325;p35"/>
          <p:cNvSpPr txBox="1"/>
          <p:nvPr/>
        </p:nvSpPr>
        <p:spPr>
          <a:xfrm>
            <a:off x="877825" y="1975100"/>
            <a:ext cx="12831000" cy="48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7025" lIns="134100" spcFirstLastPara="1" rIns="134100" wrap="square" tIns="67025">
            <a:spAutoFit/>
          </a:bodyPr>
          <a:lstStyle/>
          <a:p>
            <a:pPr indent="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Build a </a:t>
            </a:r>
            <a:r>
              <a:rPr b="1" lang="en-US" sz="2000">
                <a:solidFill>
                  <a:schemeClr val="dk1"/>
                </a:solidFill>
              </a:rPr>
              <a:t>centralized enterprise data lake</a:t>
            </a:r>
            <a:r>
              <a:rPr lang="en-US" sz="2000">
                <a:solidFill>
                  <a:schemeClr val="dk1"/>
                </a:solidFill>
              </a:rPr>
              <a:t> to unify data from all business domains and create a </a:t>
            </a:r>
            <a:r>
              <a:rPr b="1" lang="en-US" sz="2000">
                <a:solidFill>
                  <a:schemeClr val="dk1"/>
                </a:solidFill>
              </a:rPr>
              <a:t>single source of truth</a:t>
            </a:r>
            <a:r>
              <a:rPr lang="en-US" sz="2000">
                <a:solidFill>
                  <a:schemeClr val="dk1"/>
                </a:solidFill>
              </a:rPr>
              <a:t>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Enable </a:t>
            </a:r>
            <a:r>
              <a:rPr b="1" lang="en-US" sz="2000">
                <a:solidFill>
                  <a:schemeClr val="dk1"/>
                </a:solidFill>
              </a:rPr>
              <a:t>Customer 360° insights</a:t>
            </a:r>
            <a:r>
              <a:rPr lang="en-US" sz="2000">
                <a:solidFill>
                  <a:schemeClr val="dk1"/>
                </a:solidFill>
              </a:rPr>
              <a:t> by integrating product, marketing, sales, and finance data for holistic visibility and decision-making.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Establish a </a:t>
            </a:r>
            <a:r>
              <a:rPr b="1" lang="en-US" sz="2000">
                <a:solidFill>
                  <a:schemeClr val="dk1"/>
                </a:solidFill>
              </a:rPr>
              <a:t>data-driven culture</a:t>
            </a:r>
            <a:r>
              <a:rPr lang="en-US" sz="2000">
                <a:solidFill>
                  <a:schemeClr val="dk1"/>
                </a:solidFill>
              </a:rPr>
              <a:t> by delivering self-service analytics and real-time business intelligence across departments.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Implement </a:t>
            </a:r>
            <a:r>
              <a:rPr b="1" lang="en-US" sz="2000">
                <a:solidFill>
                  <a:schemeClr val="dk1"/>
                </a:solidFill>
              </a:rPr>
              <a:t>AI and predictive analytics</a:t>
            </a:r>
            <a:r>
              <a:rPr lang="en-US" sz="2000">
                <a:solidFill>
                  <a:schemeClr val="dk1"/>
                </a:solidFill>
              </a:rPr>
              <a:t> to support growth, churn reduction, and financial forecasting use cases.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Strengthen </a:t>
            </a:r>
            <a:r>
              <a:rPr b="1" lang="en-US" sz="2000">
                <a:solidFill>
                  <a:schemeClr val="dk1"/>
                </a:solidFill>
              </a:rPr>
              <a:t>data governance, compliance, and quality</a:t>
            </a:r>
            <a:r>
              <a:rPr lang="en-US" sz="2000">
                <a:solidFill>
                  <a:schemeClr val="dk1"/>
                </a:solidFill>
              </a:rPr>
              <a:t> while ensuring scalability for future AI innovation.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52070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Empower the </a:t>
            </a:r>
            <a:r>
              <a:rPr b="1" lang="en-US" sz="2000">
                <a:solidFill>
                  <a:schemeClr val="dk1"/>
                </a:solidFill>
              </a:rPr>
              <a:t>Finance function</a:t>
            </a:r>
            <a:r>
              <a:rPr lang="en-US" sz="2000">
                <a:solidFill>
                  <a:schemeClr val="dk1"/>
                </a:solidFill>
              </a:rPr>
              <a:t> with accurate, timely insights for revenue reporting, forecasting, and cost optimization.</a:t>
            </a:r>
            <a:endParaRPr sz="2000">
              <a:solidFill>
                <a:schemeClr val="dk1"/>
              </a:solidFill>
            </a:endParaRPr>
          </a:p>
          <a:p>
            <a:pPr indent="0" lvl="0" marL="4953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5718375" y="2742450"/>
            <a:ext cx="28443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609600" y="365750"/>
            <a:ext cx="13528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5300" lIns="130600" spcFirstLastPara="1" rIns="130600" wrap="square" tIns="653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New York Health Insurance Provider :</a:t>
            </a:r>
            <a:r>
              <a:rPr b="1" lang="en-US" sz="3000"/>
              <a:t>Operational</a:t>
            </a:r>
            <a:r>
              <a:rPr lang="en-US" sz="3000"/>
              <a:t>: EMR Pipelines (Pipeline Recipe)</a:t>
            </a:r>
            <a:endParaRPr sz="3000"/>
          </a:p>
        </p:txBody>
      </p:sp>
      <p:grpSp>
        <p:nvGrpSpPr>
          <p:cNvPr id="336" name="Google Shape;336;p37"/>
          <p:cNvGrpSpPr/>
          <p:nvPr/>
        </p:nvGrpSpPr>
        <p:grpSpPr>
          <a:xfrm>
            <a:off x="667503" y="1028635"/>
            <a:ext cx="12953363" cy="6240625"/>
            <a:chOff x="2545437" y="2095928"/>
            <a:chExt cx="11434819" cy="4984525"/>
          </a:xfrm>
        </p:grpSpPr>
        <p:sp>
          <p:nvSpPr>
            <p:cNvPr id="337" name="Google Shape;337;p37"/>
            <p:cNvSpPr/>
            <p:nvPr/>
          </p:nvSpPr>
          <p:spPr>
            <a:xfrm>
              <a:off x="7682579" y="5624328"/>
              <a:ext cx="621000" cy="274500"/>
            </a:xfrm>
            <a:prstGeom prst="rect">
              <a:avLst/>
            </a:prstGeom>
            <a:solidFill>
              <a:srgbClr val="D9FAB8"/>
            </a:soli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7468090" y="6018839"/>
              <a:ext cx="849600" cy="1006500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Distributed Computing</a:t>
              </a:r>
              <a:endParaRPr sz="1300"/>
            </a:p>
          </p:txBody>
        </p:sp>
        <p:pic>
          <p:nvPicPr>
            <p:cNvPr id="339" name="Google Shape;339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400000">
              <a:off x="6563264" y="4819739"/>
              <a:ext cx="1150573" cy="11505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0" name="Google Shape;340;p37"/>
            <p:cNvGrpSpPr/>
            <p:nvPr/>
          </p:nvGrpSpPr>
          <p:grpSpPr>
            <a:xfrm>
              <a:off x="2545437" y="3562143"/>
              <a:ext cx="1869907" cy="1116418"/>
              <a:chOff x="6996741" y="2729055"/>
              <a:chExt cx="1871217" cy="1117200"/>
            </a:xfrm>
          </p:grpSpPr>
          <p:sp>
            <p:nvSpPr>
              <p:cNvPr id="341" name="Google Shape;341;p37"/>
              <p:cNvSpPr/>
              <p:nvPr/>
            </p:nvSpPr>
            <p:spPr>
              <a:xfrm>
                <a:off x="6996741" y="2729055"/>
                <a:ext cx="1831800" cy="1117200"/>
              </a:xfrm>
              <a:prstGeom prst="rect">
                <a:avLst/>
              </a:prstGeom>
              <a:gradFill>
                <a:gsLst>
                  <a:gs pos="0">
                    <a:srgbClr val="BABABA"/>
                  </a:gs>
                  <a:gs pos="35000">
                    <a:srgbClr val="CFCFCF"/>
                  </a:gs>
                  <a:gs pos="100000">
                    <a:srgbClr val="EDEDED"/>
                  </a:gs>
                </a:gsLst>
                <a:lin ang="16200038" scaled="0"/>
              </a:gradFill>
              <a:ln cap="flat" cmpd="sng" w="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5699" rotWithShape="0" algn="tl" dir="2700000" dist="34274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1100" lIns="82250" spcFirstLastPara="1" rIns="82250" wrap="square" tIns="41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Operational Data Storage</a:t>
                </a:r>
                <a:endParaRPr sz="1300"/>
              </a:p>
            </p:txBody>
          </p:sp>
          <p:pic>
            <p:nvPicPr>
              <p:cNvPr id="342" name="Google Shape;342;p3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512605" y="2975177"/>
                <a:ext cx="256663" cy="3074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3" name="Google Shape;343;p37"/>
              <p:cNvSpPr txBox="1"/>
              <p:nvPr/>
            </p:nvSpPr>
            <p:spPr>
              <a:xfrm>
                <a:off x="7760358" y="3362062"/>
                <a:ext cx="1107600" cy="2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100" lIns="82250" spcFirstLastPara="1" rIns="82250" wrap="square" tIns="411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b="1"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“Data Lake”</a:t>
                </a:r>
                <a:endParaRPr sz="1300"/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7062590" y="3095542"/>
                <a:ext cx="658200" cy="6582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0" l="-20998" r="-20998" t="0"/>
                </a:stretch>
              </a:blipFill>
              <a:ln cap="flat" cmpd="sng" w="114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82250" lIns="82250" spcFirstLastPara="1" rIns="82250" wrap="square" tIns="822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37"/>
            <p:cNvGrpSpPr/>
            <p:nvPr/>
          </p:nvGrpSpPr>
          <p:grpSpPr>
            <a:xfrm>
              <a:off x="12107048" y="3737802"/>
              <a:ext cx="1873208" cy="913761"/>
              <a:chOff x="10213976" y="3962400"/>
              <a:chExt cx="1874520" cy="914401"/>
            </a:xfrm>
          </p:grpSpPr>
          <p:sp>
            <p:nvSpPr>
              <p:cNvPr id="346" name="Google Shape;346;p37"/>
              <p:cNvSpPr/>
              <p:nvPr/>
            </p:nvSpPr>
            <p:spPr>
              <a:xfrm>
                <a:off x="10213976" y="3962401"/>
                <a:ext cx="1645800" cy="914400"/>
              </a:xfrm>
              <a:prstGeom prst="rect">
                <a:avLst/>
              </a:prstGeom>
              <a:gradFill>
                <a:gsLst>
                  <a:gs pos="0">
                    <a:srgbClr val="BABABA"/>
                  </a:gs>
                  <a:gs pos="35000">
                    <a:srgbClr val="CFCFCF"/>
                  </a:gs>
                  <a:gs pos="100000">
                    <a:srgbClr val="EDEDED"/>
                  </a:gs>
                </a:gsLst>
                <a:lin ang="16200038" scaled="0"/>
              </a:gradFill>
              <a:ln cap="flat" cmpd="sng" w="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5699" rotWithShape="0" algn="tl" dir="2700000" dist="34274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1100" lIns="82250" spcFirstLastPara="1" rIns="82250" wrap="square" tIns="41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Scalable, Clustered </a:t>
                </a:r>
                <a:r>
                  <a:rPr i="1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Analytics</a:t>
                </a: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Warehouse</a:t>
                </a:r>
                <a:endParaRPr sz="1300"/>
              </a:p>
            </p:txBody>
          </p:sp>
          <p:pic>
            <p:nvPicPr>
              <p:cNvPr id="347" name="Google Shape;347;p3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931180" y="4478601"/>
                <a:ext cx="327632" cy="3810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8" name="Google Shape;348;p37"/>
              <p:cNvSpPr/>
              <p:nvPr/>
            </p:nvSpPr>
            <p:spPr>
              <a:xfrm>
                <a:off x="11859896" y="3962401"/>
                <a:ext cx="228600" cy="762000"/>
              </a:xfrm>
              <a:prstGeom prst="rect">
                <a:avLst/>
              </a:prstGeom>
              <a:gradFill>
                <a:gsLst>
                  <a:gs pos="0">
                    <a:srgbClr val="FFDE7E"/>
                  </a:gs>
                  <a:gs pos="50000">
                    <a:srgbClr val="FFE9B1"/>
                  </a:gs>
                  <a:gs pos="100000">
                    <a:srgbClr val="FFF2D9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2250" lIns="82250" spcFirstLastPara="1" rIns="82250" wrap="square" tIns="822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7"/>
              <p:cNvSpPr txBox="1"/>
              <p:nvPr/>
            </p:nvSpPr>
            <p:spPr>
              <a:xfrm rot="5400000">
                <a:off x="11593175" y="4229100"/>
                <a:ext cx="762000" cy="22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1100" lIns="82200" spcFirstLastPara="1" rIns="82200" wrap="square" tIns="41100">
                <a:no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Unified</a:t>
                </a:r>
                <a:endParaRPr sz="1300"/>
              </a:p>
            </p:txBody>
          </p:sp>
        </p:grpSp>
        <p:sp>
          <p:nvSpPr>
            <p:cNvPr id="350" name="Google Shape;350;p37"/>
            <p:cNvSpPr/>
            <p:nvPr/>
          </p:nvSpPr>
          <p:spPr>
            <a:xfrm rot="-1174561">
              <a:off x="4564087" y="3299056"/>
              <a:ext cx="1367229" cy="34264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Arrival Trigger</a:t>
              </a:r>
              <a:endParaRPr sz="1300"/>
            </a:p>
          </p:txBody>
        </p:sp>
        <p:grpSp>
          <p:nvGrpSpPr>
            <p:cNvPr id="351" name="Google Shape;351;p37"/>
            <p:cNvGrpSpPr/>
            <p:nvPr/>
          </p:nvGrpSpPr>
          <p:grpSpPr>
            <a:xfrm>
              <a:off x="5951209" y="4394230"/>
              <a:ext cx="1876960" cy="913790"/>
              <a:chOff x="6340854" y="5580287"/>
              <a:chExt cx="2504283" cy="1219200"/>
            </a:xfrm>
          </p:grpSpPr>
          <p:sp>
            <p:nvSpPr>
              <p:cNvPr id="352" name="Google Shape;352;p37"/>
              <p:cNvSpPr/>
              <p:nvPr/>
            </p:nvSpPr>
            <p:spPr>
              <a:xfrm>
                <a:off x="6340854" y="5580287"/>
                <a:ext cx="2194500" cy="1219200"/>
              </a:xfrm>
              <a:prstGeom prst="rect">
                <a:avLst/>
              </a:prstGeom>
              <a:gradFill>
                <a:gsLst>
                  <a:gs pos="0">
                    <a:srgbClr val="BABABA"/>
                  </a:gs>
                  <a:gs pos="35000">
                    <a:srgbClr val="CFCFCF"/>
                  </a:gs>
                  <a:gs pos="100000">
                    <a:srgbClr val="EDEDED"/>
                  </a:gs>
                </a:gsLst>
                <a:lin ang="16200038" scaled="0"/>
              </a:gradFill>
              <a:ln cap="flat" cmpd="sng" w="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5699" rotWithShape="0" algn="tl" dir="2700000" dist="34274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1100" lIns="82250" spcFirstLastPara="1" rIns="82250" wrap="square" tIns="41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Analytics and Transformation Pipeline Engines</a:t>
                </a:r>
                <a:endParaRPr sz="1300"/>
              </a:p>
            </p:txBody>
          </p:sp>
          <p:pic>
            <p:nvPicPr>
              <p:cNvPr id="353" name="Google Shape;353;p3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651213" y="6329889"/>
                <a:ext cx="377499" cy="4568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4" name="Google Shape;354;p37"/>
              <p:cNvSpPr/>
              <p:nvPr/>
            </p:nvSpPr>
            <p:spPr>
              <a:xfrm>
                <a:off x="8540337" y="5605668"/>
                <a:ext cx="304800" cy="1016100"/>
              </a:xfrm>
              <a:prstGeom prst="rect">
                <a:avLst/>
              </a:prstGeom>
              <a:gradFill>
                <a:gsLst>
                  <a:gs pos="0">
                    <a:srgbClr val="FFDE7E"/>
                  </a:gs>
                  <a:gs pos="50000">
                    <a:srgbClr val="FFE9B1"/>
                  </a:gs>
                  <a:gs pos="100000">
                    <a:srgbClr val="FFF2D9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82250" lIns="82250" spcFirstLastPara="1" rIns="82250" wrap="square" tIns="822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7"/>
              <p:cNvSpPr txBox="1"/>
              <p:nvPr/>
            </p:nvSpPr>
            <p:spPr>
              <a:xfrm rot="5400000">
                <a:off x="8184675" y="5961300"/>
                <a:ext cx="10161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1100" lIns="82200" spcFirstLastPara="1" rIns="82200" wrap="square" tIns="41100">
                <a:noAutofit/>
              </a:bodyPr>
              <a:lstStyle/>
              <a:p>
                <a:pPr indent="0" lvl="0" marL="0" marR="0" rtl="0" algn="ctr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Unified</a:t>
                </a:r>
                <a:endParaRPr sz="1300"/>
              </a:p>
            </p:txBody>
          </p:sp>
          <p:pic>
            <p:nvPicPr>
              <p:cNvPr id="356" name="Google Shape;356;p3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795458" y="6293188"/>
                <a:ext cx="427961" cy="487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7" name="Google Shape;357;p37"/>
            <p:cNvSpPr/>
            <p:nvPr/>
          </p:nvSpPr>
          <p:spPr>
            <a:xfrm rot="1312286">
              <a:off x="4560724" y="4495313"/>
              <a:ext cx="1367424" cy="34272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EMRFS (virtual)</a:t>
              </a:r>
              <a:endParaRPr sz="1300"/>
            </a:p>
          </p:txBody>
        </p:sp>
        <p:pic>
          <p:nvPicPr>
            <p:cNvPr id="358" name="Google Shape;358;p37"/>
            <p:cNvPicPr preferRelativeResize="0"/>
            <p:nvPr/>
          </p:nvPicPr>
          <p:blipFill rotWithShape="1">
            <a:blip r:embed="rId9">
              <a:alphaModFix/>
            </a:blip>
            <a:srcRect b="16671" l="0" r="0" t="19718"/>
            <a:stretch/>
          </p:blipFill>
          <p:spPr>
            <a:xfrm>
              <a:off x="7534449" y="5542887"/>
              <a:ext cx="913777" cy="45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7"/>
            <p:cNvPicPr preferRelativeResize="0"/>
            <p:nvPr/>
          </p:nvPicPr>
          <p:blipFill rotWithShape="1">
            <a:blip r:embed="rId9">
              <a:alphaModFix/>
            </a:blip>
            <a:srcRect b="16900" l="0" r="0" t="19489"/>
            <a:stretch/>
          </p:blipFill>
          <p:spPr>
            <a:xfrm>
              <a:off x="8303667" y="5542887"/>
              <a:ext cx="913777" cy="45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37"/>
            <p:cNvPicPr preferRelativeResize="0"/>
            <p:nvPr/>
          </p:nvPicPr>
          <p:blipFill rotWithShape="1">
            <a:blip r:embed="rId9">
              <a:alphaModFix/>
            </a:blip>
            <a:srcRect b="17047" l="0" r="0" t="19343"/>
            <a:stretch/>
          </p:blipFill>
          <p:spPr>
            <a:xfrm>
              <a:off x="9072883" y="5542887"/>
              <a:ext cx="913777" cy="456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38531" y="4853495"/>
              <a:ext cx="1150573" cy="11505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37"/>
            <p:cNvSpPr/>
            <p:nvPr/>
          </p:nvSpPr>
          <p:spPr>
            <a:xfrm rot="-5400000">
              <a:off x="7174334" y="1257575"/>
              <a:ext cx="857700" cy="6086700"/>
            </a:xfrm>
            <a:prstGeom prst="bentUpArrow">
              <a:avLst>
                <a:gd fmla="val 21943" name="adj1"/>
                <a:gd fmla="val 25000" name="adj2"/>
                <a:gd fmla="val 26942" name="adj3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EMRFS</a:t>
              </a:r>
              <a:endParaRPr sz="1300"/>
            </a:p>
          </p:txBody>
        </p:sp>
        <p:pic>
          <p:nvPicPr>
            <p:cNvPr id="363" name="Google Shape;363;p37"/>
            <p:cNvPicPr preferRelativeResize="0"/>
            <p:nvPr/>
          </p:nvPicPr>
          <p:blipFill rotWithShape="1">
            <a:blip r:embed="rId10">
              <a:alphaModFix/>
            </a:blip>
            <a:srcRect b="15865" l="0" r="0" t="18680"/>
            <a:stretch/>
          </p:blipFill>
          <p:spPr>
            <a:xfrm>
              <a:off x="7479255" y="6354593"/>
              <a:ext cx="838336" cy="287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677588" y="6650371"/>
              <a:ext cx="494776" cy="263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37"/>
            <p:cNvSpPr/>
            <p:nvPr/>
          </p:nvSpPr>
          <p:spPr>
            <a:xfrm>
              <a:off x="9216309" y="6018839"/>
              <a:ext cx="849600" cy="1006500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 sz="1300"/>
            </a:p>
          </p:txBody>
        </p:sp>
        <p:grpSp>
          <p:nvGrpSpPr>
            <p:cNvPr id="366" name="Google Shape;366;p37"/>
            <p:cNvGrpSpPr/>
            <p:nvPr/>
          </p:nvGrpSpPr>
          <p:grpSpPr>
            <a:xfrm>
              <a:off x="9351966" y="6348708"/>
              <a:ext cx="655495" cy="379847"/>
              <a:chOff x="10275972" y="7063216"/>
              <a:chExt cx="874576" cy="506801"/>
            </a:xfrm>
          </p:grpSpPr>
          <p:pic>
            <p:nvPicPr>
              <p:cNvPr id="367" name="Google Shape;367;p37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0275972" y="7063216"/>
                <a:ext cx="660152" cy="35114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8" name="Google Shape;368;p37"/>
              <p:cNvSpPr txBox="1"/>
              <p:nvPr/>
            </p:nvSpPr>
            <p:spPr>
              <a:xfrm>
                <a:off x="10606048" y="7333917"/>
                <a:ext cx="544500" cy="23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1100" lIns="82250" spcFirstLastPara="1" rIns="82250" wrap="square" tIns="411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9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MLib</a:t>
                </a:r>
                <a:endParaRPr b="1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69" name="Google Shape;369;p37"/>
            <p:cNvPicPr preferRelativeResize="0"/>
            <p:nvPr/>
          </p:nvPicPr>
          <p:blipFill rotWithShape="1">
            <a:blip r:embed="rId12">
              <a:alphaModFix/>
            </a:blip>
            <a:srcRect b="27206" l="0" r="0" t="28404"/>
            <a:stretch/>
          </p:blipFill>
          <p:spPr>
            <a:xfrm>
              <a:off x="9414889" y="6638773"/>
              <a:ext cx="552615" cy="245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9541115" y="6925540"/>
              <a:ext cx="199888" cy="1549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37"/>
            <p:cNvSpPr/>
            <p:nvPr/>
          </p:nvSpPr>
          <p:spPr>
            <a:xfrm>
              <a:off x="8342181" y="6018839"/>
              <a:ext cx="849600" cy="1006500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Transform</a:t>
              </a:r>
              <a:endParaRPr sz="1300"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8448225" y="5623257"/>
              <a:ext cx="621000" cy="2745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9215657" y="5623257"/>
              <a:ext cx="621000" cy="274500"/>
            </a:xfrm>
            <a:prstGeom prst="rect">
              <a:avLst/>
            </a:prstGeom>
            <a:solidFill>
              <a:srgbClr val="D0D0EF"/>
            </a:solidFill>
            <a:ln>
              <a:noFill/>
            </a:ln>
          </p:spPr>
          <p:txBody>
            <a:bodyPr anchorCtr="0" anchor="t" bIns="30800" lIns="61650" spcFirstLastPara="1" rIns="61650" wrap="square" tIns="308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" name="Google Shape;374;p37"/>
            <p:cNvGrpSpPr/>
            <p:nvPr/>
          </p:nvGrpSpPr>
          <p:grpSpPr>
            <a:xfrm>
              <a:off x="5942795" y="2736777"/>
              <a:ext cx="1644778" cy="913790"/>
              <a:chOff x="7305223" y="1993735"/>
              <a:chExt cx="2194500" cy="1219200"/>
            </a:xfrm>
          </p:grpSpPr>
          <p:sp>
            <p:nvSpPr>
              <p:cNvPr id="375" name="Google Shape;375;p37"/>
              <p:cNvSpPr/>
              <p:nvPr/>
            </p:nvSpPr>
            <p:spPr>
              <a:xfrm>
                <a:off x="7305223" y="1993735"/>
                <a:ext cx="2194500" cy="1219200"/>
              </a:xfrm>
              <a:prstGeom prst="rect">
                <a:avLst/>
              </a:prstGeom>
              <a:gradFill>
                <a:gsLst>
                  <a:gs pos="0">
                    <a:srgbClr val="BABABA"/>
                  </a:gs>
                  <a:gs pos="35000">
                    <a:srgbClr val="CFCFCF"/>
                  </a:gs>
                  <a:gs pos="100000">
                    <a:srgbClr val="EDEDED"/>
                  </a:gs>
                </a:gsLst>
                <a:lin ang="16200038" scaled="0"/>
              </a:gradFill>
              <a:ln cap="flat" cmpd="sng" w="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45699" rotWithShape="0" algn="tl" dir="2700000" dist="34274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1100" lIns="82250" spcFirstLastPara="1" rIns="82250" wrap="square" tIns="411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Dynamic Compute Control</a:t>
                </a:r>
                <a:endParaRPr sz="1300"/>
              </a:p>
            </p:txBody>
          </p:sp>
          <p:pic>
            <p:nvPicPr>
              <p:cNvPr id="376" name="Google Shape;376;p37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8989424" y="2599691"/>
                <a:ext cx="406525" cy="490222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5699" rotWithShape="0" algn="tl" dir="2700000" dist="34274">
                  <a:srgbClr val="000000">
                    <a:alpha val="20000"/>
                  </a:srgbClr>
                </a:outerShdw>
              </a:effectLst>
            </p:spPr>
          </p:pic>
          <p:pic>
            <p:nvPicPr>
              <p:cNvPr id="377" name="Google Shape;377;p37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7416225" y="2573695"/>
                <a:ext cx="426864" cy="51223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5699" rotWithShape="0" algn="tl" dir="2700000" dist="34274">
                  <a:srgbClr val="000000">
                    <a:alpha val="20000"/>
                  </a:srgbClr>
                </a:outerShdw>
              </a:effectLst>
            </p:spPr>
          </p:pic>
          <p:pic>
            <p:nvPicPr>
              <p:cNvPr id="378" name="Google Shape;378;p37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8198244" y="2655680"/>
                <a:ext cx="408518" cy="40851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5699" rotWithShape="0" algn="tl" dir="2700000" dist="34274">
                  <a:srgbClr val="000000">
                    <a:alpha val="20000"/>
                  </a:srgbClr>
                </a:outerShdw>
              </a:effectLst>
            </p:spPr>
          </p:pic>
        </p:grpSp>
        <p:cxnSp>
          <p:nvCxnSpPr>
            <p:cNvPr id="379" name="Google Shape;379;p37"/>
            <p:cNvCxnSpPr>
              <a:endCxn id="352" idx="0"/>
            </p:cNvCxnSpPr>
            <p:nvPr/>
          </p:nvCxnSpPr>
          <p:spPr>
            <a:xfrm>
              <a:off x="6773598" y="3743530"/>
              <a:ext cx="0" cy="650700"/>
            </a:xfrm>
            <a:prstGeom prst="straightConnector1">
              <a:avLst/>
            </a:prstGeom>
            <a:noFill/>
            <a:ln cap="flat" cmpd="sng" w="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80" name="Google Shape;380;p37"/>
            <p:cNvSpPr/>
            <p:nvPr/>
          </p:nvSpPr>
          <p:spPr>
            <a:xfrm>
              <a:off x="4546152" y="2775182"/>
              <a:ext cx="1308000" cy="342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Time Trigger</a:t>
              </a:r>
              <a:endParaRPr sz="1300"/>
            </a:p>
          </p:txBody>
        </p:sp>
        <p:pic>
          <p:nvPicPr>
            <p:cNvPr id="381" name="Google Shape;381;p3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991060" y="2731129"/>
              <a:ext cx="424576" cy="424576"/>
            </a:xfrm>
            <a:prstGeom prst="rect">
              <a:avLst/>
            </a:prstGeom>
            <a:noFill/>
            <a:ln>
              <a:noFill/>
            </a:ln>
            <a:effectLst>
              <a:outerShdw blurRad="45699" rotWithShape="0" algn="tl" dir="2700000" dist="22850">
                <a:srgbClr val="000000">
                  <a:alpha val="40000"/>
                </a:srgbClr>
              </a:outerShdw>
            </a:effectLst>
          </p:spPr>
        </p:pic>
        <p:sp>
          <p:nvSpPr>
            <p:cNvPr id="382" name="Google Shape;382;p37"/>
            <p:cNvSpPr/>
            <p:nvPr/>
          </p:nvSpPr>
          <p:spPr>
            <a:xfrm flipH="1" rot="5400000">
              <a:off x="11103673" y="3702125"/>
              <a:ext cx="844800" cy="1210500"/>
            </a:xfrm>
            <a:prstGeom prst="bentUpArrow">
              <a:avLst>
                <a:gd fmla="val 21056" name="adj1"/>
                <a:gd fmla="val 25000" name="adj2"/>
                <a:gd fmla="val 25000" name="adj3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7"/>
            <p:cNvSpPr txBox="1"/>
            <p:nvPr/>
          </p:nvSpPr>
          <p:spPr>
            <a:xfrm>
              <a:off x="10990114" y="3978047"/>
              <a:ext cx="513900" cy="1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1100" lIns="82250" spcFirstLastPara="1" rIns="82250" wrap="square" tIns="411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Load</a:t>
              </a:r>
              <a:endParaRPr sz="1300"/>
            </a:p>
          </p:txBody>
        </p:sp>
        <p:pic>
          <p:nvPicPr>
            <p:cNvPr id="384" name="Google Shape;384;p3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518194" y="6259131"/>
              <a:ext cx="473017" cy="1404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3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337599" y="6399551"/>
              <a:ext cx="433696" cy="433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828407" y="6408156"/>
              <a:ext cx="246824" cy="452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37"/>
            <p:cNvSpPr txBox="1"/>
            <p:nvPr/>
          </p:nvSpPr>
          <p:spPr>
            <a:xfrm>
              <a:off x="7655712" y="5196702"/>
              <a:ext cx="23310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950" lIns="97875" spcFirstLastPara="1" rIns="97875" wrap="square" tIns="4895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400"/>
                <a:buFont typeface="Arial"/>
                <a:buNone/>
              </a:pPr>
              <a:r>
                <a:rPr lang="en-US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Pluggable pipeline components vary by recipe</a:t>
              </a:r>
              <a:endParaRPr sz="1300"/>
            </a:p>
          </p:txBody>
        </p:sp>
        <p:sp>
          <p:nvSpPr>
            <p:cNvPr id="388" name="Google Shape;388;p37"/>
            <p:cNvSpPr txBox="1"/>
            <p:nvPr/>
          </p:nvSpPr>
          <p:spPr>
            <a:xfrm>
              <a:off x="9706422" y="4170480"/>
              <a:ext cx="823500" cy="6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950" lIns="97875" spcFirstLastPara="1" rIns="97875" wrap="square" tIns="4895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00"/>
                <a:buFont typeface="Arial"/>
                <a:buNone/>
              </a:pPr>
              <a:r>
                <a:rPr i="1" lang="en-US"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Optional, depending on use case</a:t>
              </a:r>
              <a:endParaRPr sz="1300"/>
            </a:p>
          </p:txBody>
        </p:sp>
        <p:sp>
          <p:nvSpPr>
            <p:cNvPr id="389" name="Google Shape;389;p37"/>
            <p:cNvSpPr txBox="1"/>
            <p:nvPr/>
          </p:nvSpPr>
          <p:spPr>
            <a:xfrm>
              <a:off x="11022378" y="4170480"/>
              <a:ext cx="823500" cy="6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8950" lIns="97875" spcFirstLastPara="1" rIns="97875" wrap="square" tIns="48950">
              <a:noAutofit/>
            </a:bodyPr>
            <a:lstStyle/>
            <a:p>
              <a:pPr indent="0" lvl="0" marL="0" marR="0" rtl="0" algn="ctr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000"/>
                <a:buFont typeface="Arial"/>
                <a:buNone/>
              </a:pPr>
              <a:r>
                <a:rPr i="1" lang="en-US" sz="10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Optional, depending on use case</a:t>
              </a:r>
              <a:endParaRPr sz="1300"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9921458" y="2095928"/>
              <a:ext cx="1644900" cy="913800"/>
            </a:xfrm>
            <a:prstGeom prst="rect">
              <a:avLst/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38" scaled="0"/>
            </a:gradFill>
            <a:ln cap="flat" cmpd="sng" w="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5699" rotWithShape="0" algn="tl" dir="2700000" dist="34274">
                <a:srgbClr val="000000">
                  <a:alpha val="40000"/>
                </a:srgbClr>
              </a:outerShdw>
            </a:effectLst>
          </p:spPr>
          <p:txBody>
            <a:bodyPr anchorCtr="0" anchor="t" bIns="41100" lIns="82250" spcFirstLastPara="1" rIns="82250" wrap="square" tIns="41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 Systems</a:t>
              </a:r>
              <a:endParaRPr sz="1300"/>
            </a:p>
          </p:txBody>
        </p:sp>
        <p:pic>
          <p:nvPicPr>
            <p:cNvPr id="391" name="Google Shape;391;p3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0005842" y="2401785"/>
              <a:ext cx="464607" cy="346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3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0440191" y="2814885"/>
              <a:ext cx="633752" cy="1470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3" name="Google Shape;393;p37"/>
            <p:cNvGrpSpPr/>
            <p:nvPr/>
          </p:nvGrpSpPr>
          <p:grpSpPr>
            <a:xfrm>
              <a:off x="10989169" y="2458931"/>
              <a:ext cx="456895" cy="238394"/>
              <a:chOff x="5771357" y="3200400"/>
              <a:chExt cx="609600" cy="318071"/>
            </a:xfrm>
          </p:grpSpPr>
          <p:pic>
            <p:nvPicPr>
              <p:cNvPr descr="https://www.cambiahealth.com/sites/default/files/Trizetto%5B1%5D.png" id="394" name="Google Shape;394;p37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771357" y="3200400"/>
                <a:ext cx="609600" cy="12709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5" name="Google Shape;395;p37"/>
              <p:cNvSpPr/>
              <p:nvPr/>
            </p:nvSpPr>
            <p:spPr>
              <a:xfrm>
                <a:off x="5776930" y="3284471"/>
                <a:ext cx="598500" cy="23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0800" lIns="61650" spcFirstLastPara="1" rIns="61650" wrap="square" tIns="308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900">
                    <a:solidFill>
                      <a:srgbClr val="BFBFBF"/>
                    </a:solidFill>
                    <a:latin typeface="Arial"/>
                    <a:ea typeface="Arial"/>
                    <a:cs typeface="Arial"/>
                    <a:sym typeface="Arial"/>
                  </a:rPr>
                  <a:t>Facets</a:t>
                </a:r>
                <a:endParaRPr sz="1300"/>
              </a:p>
            </p:txBody>
          </p:sp>
        </p:grpSp>
        <p:sp>
          <p:nvSpPr>
            <p:cNvPr id="396" name="Google Shape;396;p37"/>
            <p:cNvSpPr/>
            <p:nvPr/>
          </p:nvSpPr>
          <p:spPr>
            <a:xfrm rot="-5400000">
              <a:off x="9951217" y="3708575"/>
              <a:ext cx="1649700" cy="392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3F3F3F"/>
            </a:solidFill>
            <a:ln>
              <a:noFill/>
            </a:ln>
          </p:spPr>
          <p:txBody>
            <a:bodyPr anchorCtr="0" anchor="ctr" bIns="41100" lIns="82200" spcFirstLastPara="1" rIns="82200" wrap="square" tIns="411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Take Action</a:t>
              </a:r>
              <a:endParaRPr sz="1300"/>
            </a:p>
          </p:txBody>
        </p:sp>
        <p:pic>
          <p:nvPicPr>
            <p:cNvPr id="397" name="Google Shape;397;p3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8614602" y="6833247"/>
              <a:ext cx="266652" cy="239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3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8464754" y="4244963"/>
              <a:ext cx="579452" cy="4983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9" name="Google Shape;399;p37"/>
            <p:cNvCxnSpPr/>
            <p:nvPr/>
          </p:nvCxnSpPr>
          <p:spPr>
            <a:xfrm>
              <a:off x="8743073" y="4786508"/>
              <a:ext cx="0" cy="356700"/>
            </a:xfrm>
            <a:prstGeom prst="straightConnector1">
              <a:avLst/>
            </a:prstGeom>
            <a:noFill/>
            <a:ln cap="flat" cmpd="sng" w="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